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90" r:id="rId3"/>
    <p:sldId id="257" r:id="rId4"/>
    <p:sldId id="258" r:id="rId5"/>
    <p:sldId id="263" r:id="rId6"/>
    <p:sldId id="264" r:id="rId7"/>
    <p:sldId id="262" r:id="rId8"/>
    <p:sldId id="273" r:id="rId9"/>
    <p:sldId id="266" r:id="rId10"/>
    <p:sldId id="267" r:id="rId11"/>
    <p:sldId id="271" r:id="rId12"/>
    <p:sldId id="270" r:id="rId13"/>
    <p:sldId id="272" r:id="rId14"/>
    <p:sldId id="268" r:id="rId15"/>
    <p:sldId id="269" r:id="rId16"/>
    <p:sldId id="274" r:id="rId17"/>
    <p:sldId id="275" r:id="rId18"/>
    <p:sldId id="276" r:id="rId19"/>
    <p:sldId id="279" r:id="rId20"/>
    <p:sldId id="277" r:id="rId21"/>
    <p:sldId id="278" r:id="rId22"/>
    <p:sldId id="280" r:id="rId23"/>
    <p:sldId id="291" r:id="rId24"/>
    <p:sldId id="292" r:id="rId25"/>
    <p:sldId id="293" r:id="rId26"/>
    <p:sldId id="294" r:id="rId27"/>
    <p:sldId id="295" r:id="rId28"/>
    <p:sldId id="296" r:id="rId29"/>
    <p:sldId id="298" r:id="rId30"/>
    <p:sldId id="297" r:id="rId31"/>
    <p:sldId id="305" r:id="rId32"/>
    <p:sldId id="306" r:id="rId33"/>
    <p:sldId id="304" r:id="rId34"/>
    <p:sldId id="281" r:id="rId35"/>
    <p:sldId id="287" r:id="rId36"/>
    <p:sldId id="260" r:id="rId37"/>
    <p:sldId id="289" r:id="rId38"/>
    <p:sldId id="259" r:id="rId39"/>
    <p:sldId id="301" r:id="rId40"/>
    <p:sldId id="303" r:id="rId41"/>
    <p:sldId id="302" r:id="rId42"/>
    <p:sldId id="299" r:id="rId43"/>
    <p:sldId id="288" r:id="rId44"/>
    <p:sldId id="282" r:id="rId45"/>
    <p:sldId id="283" r:id="rId46"/>
    <p:sldId id="284" r:id="rId47"/>
    <p:sldId id="285" r:id="rId48"/>
    <p:sldId id="261" r:id="rId49"/>
    <p:sldId id="300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host\data2\elsevier\scival\eth_ceskeuniv_polymer_2005_6\kvartily\sorted_yea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host\data2\elsevier\scival\eth_ceskeuniv_polymer_2005_6\kvartily\sorted_yea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host\data2\elsevier\scival\eth_ceskeuniv_polymer_2005_6\kvartily\sorted_yea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host\data2\elsevier\scival\eth_ceskeuniv_polymer_2005_6\kvartily\sorted_yea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host\data2\elsevier\scival\eth_ceskeuniv_polymer_2005_6\kvartily\sorted_yea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spodní kvartil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Sheet1!$N$2:$O$2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Sheet1!$N$4:$O$4</c:f>
              <c:numCache>
                <c:formatCode>0%</c:formatCode>
                <c:ptCount val="2"/>
                <c:pt idx="0">
                  <c:v>0.3888888888888889</c:v>
                </c:pt>
                <c:pt idx="1">
                  <c:v>7.6923076923076927E-2</c:v>
                </c:pt>
              </c:numCache>
            </c:numRef>
          </c:val>
        </c:ser>
        <c:ser>
          <c:idx val="1"/>
          <c:order val="1"/>
          <c:tx>
            <c:strRef>
              <c:f>Sheet1!$I$5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Sheet1!$N$2:$O$2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Sheet1!$N$5:$O$5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0.23076923076923078</c:v>
                </c:pt>
              </c:numCache>
            </c:numRef>
          </c:val>
        </c:ser>
        <c:ser>
          <c:idx val="2"/>
          <c:order val="2"/>
          <c:tx>
            <c:strRef>
              <c:f>Sheet1!$I$6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Sheet1!$N$2:$O$2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Sheet1!$N$6:$O$6</c:f>
              <c:numCache>
                <c:formatCode>0%</c:formatCode>
                <c:ptCount val="2"/>
                <c:pt idx="0">
                  <c:v>0.22222222222222221</c:v>
                </c:pt>
                <c:pt idx="1">
                  <c:v>0.30769230769230771</c:v>
                </c:pt>
              </c:numCache>
            </c:numRef>
          </c:val>
        </c:ser>
        <c:ser>
          <c:idx val="3"/>
          <c:order val="3"/>
          <c:tx>
            <c:strRef>
              <c:f>Sheet1!$I$7</c:f>
              <c:strCache>
                <c:ptCount val="1"/>
                <c:pt idx="0">
                  <c:v>horní kvartil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Sheet1!$N$2:$O$2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Sheet1!$N$7:$O$7</c:f>
              <c:numCache>
                <c:formatCode>0%</c:formatCode>
                <c:ptCount val="2"/>
                <c:pt idx="0">
                  <c:v>5.5555555555555552E-2</c:v>
                </c:pt>
                <c:pt idx="1">
                  <c:v>0.38461538461538464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32320"/>
        <c:axId val="159532880"/>
      </c:barChart>
      <c:catAx>
        <c:axId val="15953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532880"/>
        <c:crosses val="autoZero"/>
        <c:auto val="1"/>
        <c:lblAlgn val="ctr"/>
        <c:lblOffset val="100"/>
        <c:noMultiLvlLbl val="0"/>
      </c:catAx>
      <c:valAx>
        <c:axId val="1595328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53232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Sheet1!$I$15</c:f>
              <c:strCache>
                <c:ptCount val="1"/>
                <c:pt idx="0">
                  <c:v>spodní kvartil</c:v>
                </c:pt>
              </c:strCache>
            </c:strRef>
          </c:tx>
          <c:invertIfNegative val="0"/>
          <c:cat>
            <c:strRef>
              <c:f>Sheet1!$J$14:$K$14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Sheet1!$J$15:$K$15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Sheet1!$I$16</c:f>
              <c:strCache>
                <c:ptCount val="1"/>
              </c:strCache>
            </c:strRef>
          </c:tx>
          <c:invertIfNegative val="0"/>
          <c:cat>
            <c:strRef>
              <c:f>Sheet1!$J$14:$K$14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Sheet1!$J$16:$K$16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Sheet1!$I$17</c:f>
              <c:strCache>
                <c:ptCount val="1"/>
              </c:strCache>
            </c:strRef>
          </c:tx>
          <c:invertIfNegative val="0"/>
          <c:cat>
            <c:strRef>
              <c:f>Sheet1!$J$14:$K$14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Sheet1!$J$17:$K$17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Sheet1!$I$18</c:f>
              <c:strCache>
                <c:ptCount val="1"/>
                <c:pt idx="0">
                  <c:v>horní kvartil</c:v>
                </c:pt>
              </c:strCache>
            </c:strRef>
          </c:tx>
          <c:invertIfNegative val="0"/>
          <c:cat>
            <c:strRef>
              <c:f>Sheet1!$J$14:$K$14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Sheet1!$J$18:$K$18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36800"/>
        <c:axId val="159537360"/>
      </c:barChart>
      <c:catAx>
        <c:axId val="15953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537360"/>
        <c:crosses val="autoZero"/>
        <c:auto val="1"/>
        <c:lblAlgn val="ctr"/>
        <c:lblOffset val="100"/>
        <c:noMultiLvlLbl val="0"/>
      </c:catAx>
      <c:valAx>
        <c:axId val="159537360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536800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Absolutní počet publikací</c:v>
                </c:pt>
              </c:strCache>
            </c:strRef>
          </c:tx>
          <c:invertIfNegative val="0"/>
          <c:cat>
            <c:strRef>
              <c:f>Sheet1!$L$2:$M$2</c:f>
              <c:strCache>
                <c:ptCount val="2"/>
                <c:pt idx="0">
                  <c:v>Česká virt. univerzita</c:v>
                </c:pt>
                <c:pt idx="1">
                  <c:v>ETH</c:v>
                </c:pt>
              </c:strCache>
            </c:strRef>
          </c:cat>
          <c:val>
            <c:numRef>
              <c:f>Sheet1!$L$8:$M$8</c:f>
              <c:numCache>
                <c:formatCode>General</c:formatCode>
                <c:ptCount val="2"/>
                <c:pt idx="0">
                  <c:v>18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39600"/>
        <c:axId val="159540160"/>
      </c:barChart>
      <c:catAx>
        <c:axId val="15953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540160"/>
        <c:crosses val="autoZero"/>
        <c:auto val="1"/>
        <c:lblAlgn val="ctr"/>
        <c:lblOffset val="100"/>
        <c:noMultiLvlLbl val="0"/>
      </c:catAx>
      <c:valAx>
        <c:axId val="15954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539600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Srovnani_SciVal!$A$5</c:f>
              <c:strCache>
                <c:ptCount val="1"/>
                <c:pt idx="0">
                  <c:v>ETH</c:v>
                </c:pt>
              </c:strCache>
            </c:strRef>
          </c:tx>
          <c:cat>
            <c:numRef>
              <c:f>Srovnani_SciVal!$B$4:$E$4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0.25</c:v>
                </c:pt>
              </c:numCache>
            </c:numRef>
          </c:cat>
          <c:val>
            <c:numRef>
              <c:f>Srovnani_SciVal!$B$5:$E$5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Srovnani_SciVal!$A$6</c:f>
              <c:strCache>
                <c:ptCount val="1"/>
                <c:pt idx="0">
                  <c:v>VČNU</c:v>
                </c:pt>
              </c:strCache>
            </c:strRef>
          </c:tx>
          <c:cat>
            <c:numRef>
              <c:f>Srovnani_SciVal!$B$4:$E$4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0.25</c:v>
                </c:pt>
              </c:numCache>
            </c:numRef>
          </c:cat>
          <c:val>
            <c:numRef>
              <c:f>Srovnani_SciVal!$B$6:$E$6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44640"/>
        <c:axId val="159545200"/>
      </c:lineChart>
      <c:catAx>
        <c:axId val="15954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Top </a:t>
                </a:r>
                <a:r>
                  <a:rPr lang="cs-CZ" baseline="0"/>
                  <a:t>x </a:t>
                </a:r>
                <a:r>
                  <a:rPr lang="en-US" baseline="0"/>
                  <a:t>% </a:t>
                </a:r>
                <a:r>
                  <a:rPr lang="cs-CZ" baseline="0"/>
                  <a:t>celosvětových publikací</a:t>
                </a:r>
                <a:endParaRPr lang="cs-CZ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59545200"/>
        <c:crosses val="autoZero"/>
        <c:auto val="1"/>
        <c:lblAlgn val="ctr"/>
        <c:lblOffset val="100"/>
        <c:noMultiLvlLbl val="0"/>
      </c:catAx>
      <c:valAx>
        <c:axId val="159545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 publikací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9544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Srovnani_SciVal!$A$10</c:f>
              <c:strCache>
                <c:ptCount val="1"/>
                <c:pt idx="0">
                  <c:v>ETH</c:v>
                </c:pt>
              </c:strCache>
            </c:strRef>
          </c:tx>
          <c:cat>
            <c:numRef>
              <c:f>Srovnani_SciVal!$B$9:$E$9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0.25</c:v>
                </c:pt>
              </c:numCache>
            </c:numRef>
          </c:cat>
          <c:val>
            <c:numRef>
              <c:f>Srovnani_SciVal!$B$10:$E$10</c:f>
              <c:numCache>
                <c:formatCode>0.0%</c:formatCode>
                <c:ptCount val="4"/>
                <c:pt idx="0">
                  <c:v>0</c:v>
                </c:pt>
                <c:pt idx="1">
                  <c:v>0.15384615384615385</c:v>
                </c:pt>
                <c:pt idx="2">
                  <c:v>0.38461538461538464</c:v>
                </c:pt>
                <c:pt idx="3">
                  <c:v>0.84615384615384615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Srovnani_SciVal!$A$11</c:f>
              <c:strCache>
                <c:ptCount val="1"/>
                <c:pt idx="0">
                  <c:v>VČNU</c:v>
                </c:pt>
              </c:strCache>
            </c:strRef>
          </c:tx>
          <c:cat>
            <c:numRef>
              <c:f>Srovnani_SciVal!$B$9:$E$9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0.25</c:v>
                </c:pt>
              </c:numCache>
            </c:numRef>
          </c:cat>
          <c:val>
            <c:numRef>
              <c:f>Srovnani_SciVal!$B$11:$E$11</c:f>
              <c:numCache>
                <c:formatCode>0.0%</c:formatCode>
                <c:ptCount val="4"/>
                <c:pt idx="0">
                  <c:v>5.5555555555555552E-2</c:v>
                </c:pt>
                <c:pt idx="1">
                  <c:v>5.5555555555555552E-2</c:v>
                </c:pt>
                <c:pt idx="2">
                  <c:v>0.1111111111111111</c:v>
                </c:pt>
                <c:pt idx="3">
                  <c:v>0.55555555555555558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48000"/>
        <c:axId val="160140736"/>
      </c:lineChart>
      <c:catAx>
        <c:axId val="159548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Top x </a:t>
                </a:r>
                <a:r>
                  <a:rPr lang="en-US"/>
                  <a:t>% </a:t>
                </a:r>
                <a:r>
                  <a:rPr lang="cs-CZ"/>
                  <a:t>celosvětových publikací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60140736"/>
        <c:crosses val="autoZero"/>
        <c:auto val="1"/>
        <c:lblAlgn val="ctr"/>
        <c:lblOffset val="100"/>
        <c:noMultiLvlLbl val="0"/>
      </c:catAx>
      <c:valAx>
        <c:axId val="160140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Podíl publikací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5954800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8EB8-5B6D-4EAB-8A9C-10200462D80F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33802-1BC2-4FAA-9664-46432D630B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41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Schon</a:t>
            </a:r>
            <a:endParaRPr lang="cs-CZ" dirty="0" smtClean="0"/>
          </a:p>
          <a:p>
            <a:r>
              <a:rPr lang="cs-CZ" dirty="0" err="1" smtClean="0"/>
              <a:t>Shechtman</a:t>
            </a:r>
            <a:endParaRPr lang="cs-CZ" dirty="0" smtClean="0"/>
          </a:p>
          <a:p>
            <a:r>
              <a:rPr lang="cs-CZ" dirty="0" err="1" smtClean="0"/>
              <a:t>Holy</a:t>
            </a:r>
            <a:endParaRPr lang="cs-CZ" dirty="0" smtClean="0"/>
          </a:p>
          <a:p>
            <a:r>
              <a:rPr lang="cs-CZ" smtClean="0"/>
              <a:t>Higgs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3802-1BC2-4FAA-9664-46432D630B1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Schon</a:t>
            </a:r>
            <a:endParaRPr lang="cs-CZ" dirty="0" smtClean="0"/>
          </a:p>
          <a:p>
            <a:r>
              <a:rPr lang="cs-CZ" dirty="0" err="1" smtClean="0"/>
              <a:t>Shechtman</a:t>
            </a:r>
            <a:endParaRPr lang="cs-CZ" dirty="0" smtClean="0"/>
          </a:p>
          <a:p>
            <a:r>
              <a:rPr lang="cs-CZ" dirty="0" err="1" smtClean="0"/>
              <a:t>Holy</a:t>
            </a:r>
            <a:endParaRPr lang="cs-CZ" dirty="0" smtClean="0"/>
          </a:p>
          <a:p>
            <a:r>
              <a:rPr lang="cs-CZ" smtClean="0"/>
              <a:t>Higgs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3802-1BC2-4FAA-9664-46432D630B1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Schon</a:t>
            </a:r>
            <a:endParaRPr lang="cs-CZ" dirty="0" smtClean="0"/>
          </a:p>
          <a:p>
            <a:r>
              <a:rPr lang="cs-CZ" dirty="0" err="1" smtClean="0"/>
              <a:t>Shechtman</a:t>
            </a:r>
            <a:endParaRPr lang="cs-CZ" dirty="0" smtClean="0"/>
          </a:p>
          <a:p>
            <a:r>
              <a:rPr lang="cs-CZ" dirty="0" err="1" smtClean="0"/>
              <a:t>Holy</a:t>
            </a:r>
            <a:endParaRPr lang="cs-CZ" dirty="0" smtClean="0"/>
          </a:p>
          <a:p>
            <a:r>
              <a:rPr lang="cs-CZ" dirty="0" err="1" smtClean="0"/>
              <a:t>Higgs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3802-1BC2-4FAA-9664-46432D630B1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Schon</a:t>
            </a:r>
            <a:endParaRPr lang="cs-CZ" dirty="0" smtClean="0"/>
          </a:p>
          <a:p>
            <a:r>
              <a:rPr lang="cs-CZ" dirty="0" err="1" smtClean="0"/>
              <a:t>Shechtman</a:t>
            </a:r>
            <a:endParaRPr lang="cs-CZ" dirty="0" smtClean="0"/>
          </a:p>
          <a:p>
            <a:r>
              <a:rPr lang="cs-CZ" dirty="0" err="1" smtClean="0"/>
              <a:t>Holy</a:t>
            </a:r>
            <a:endParaRPr lang="cs-CZ" dirty="0" smtClean="0"/>
          </a:p>
          <a:p>
            <a:r>
              <a:rPr lang="cs-CZ" dirty="0" err="1" smtClean="0"/>
              <a:t>Higgs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3802-1BC2-4FAA-9664-46432D630B1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Schon</a:t>
            </a:r>
            <a:endParaRPr lang="cs-CZ" dirty="0" smtClean="0"/>
          </a:p>
          <a:p>
            <a:r>
              <a:rPr lang="cs-CZ" dirty="0" err="1" smtClean="0"/>
              <a:t>Shechtman</a:t>
            </a:r>
            <a:endParaRPr lang="cs-CZ" dirty="0" smtClean="0"/>
          </a:p>
          <a:p>
            <a:r>
              <a:rPr lang="cs-CZ" dirty="0" err="1" smtClean="0"/>
              <a:t>Holy</a:t>
            </a:r>
            <a:endParaRPr lang="cs-CZ" dirty="0" smtClean="0"/>
          </a:p>
          <a:p>
            <a:r>
              <a:rPr lang="cs-CZ" smtClean="0"/>
              <a:t>Higgs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3802-1BC2-4FAA-9664-46432D630B1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Schon</a:t>
            </a:r>
            <a:endParaRPr lang="cs-CZ" dirty="0" smtClean="0"/>
          </a:p>
          <a:p>
            <a:r>
              <a:rPr lang="cs-CZ" dirty="0" err="1" smtClean="0"/>
              <a:t>Shechtman</a:t>
            </a:r>
            <a:endParaRPr lang="cs-CZ" dirty="0" smtClean="0"/>
          </a:p>
          <a:p>
            <a:r>
              <a:rPr lang="cs-CZ" dirty="0" err="1" smtClean="0"/>
              <a:t>Holy</a:t>
            </a:r>
            <a:endParaRPr lang="cs-CZ" dirty="0" smtClean="0"/>
          </a:p>
          <a:p>
            <a:r>
              <a:rPr lang="cs-CZ" smtClean="0"/>
              <a:t>Higgs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3802-1BC2-4FAA-9664-46432D630B14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2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8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7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4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9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8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98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39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92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86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083D6-E54B-4A34-A795-4388F096BACD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4F57-76C1-4A9C-8120-BC8D205EC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3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.eb.com/#/search/156_2410939/1/156_2410939/cit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.eb.com/#/search/115_3907467/1/115_3907467/cit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.eb.com/#/search/115_3907467/1/115_3907467/cit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.eb.com/#/search/115_3907467/1/115_3907467/cit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est.eb.com/#/search/132_1249998/1/132_1249998/cite" TargetMode="External"/><Relationship Id="rId5" Type="http://schemas.openxmlformats.org/officeDocument/2006/relationships/hyperlink" Target="http://quest.eb.com/#/search/115_3898080/1/115_3898080/cite" TargetMode="Externa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Bibliometrie</a:t>
            </a:r>
            <a:r>
              <a:rPr lang="cs-CZ" dirty="0" smtClean="0"/>
              <a:t>: přínosy, úskalí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</a:t>
            </a:r>
            <a:r>
              <a:rPr lang="cs-CZ" dirty="0" smtClean="0"/>
              <a:t>ří Jirát</a:t>
            </a:r>
          </a:p>
          <a:p>
            <a:r>
              <a:rPr lang="cs-CZ" dirty="0" smtClean="0"/>
              <a:t>VŠCHT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0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č. 1 – srovnání institucí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88516"/>
              </p:ext>
            </p:extLst>
          </p:nvPr>
        </p:nvGraphicFramePr>
        <p:xfrm>
          <a:off x="539552" y="3140968"/>
          <a:ext cx="8424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224136"/>
                <a:gridCol w="3168352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ETH </a:t>
                      </a:r>
                      <a:r>
                        <a:rPr lang="cs-CZ" dirty="0" err="1" smtClean="0"/>
                        <a:t>Zürich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Virtuální česká</a:t>
                      </a:r>
                      <a:r>
                        <a:rPr lang="cs-CZ" baseline="0" dirty="0" smtClean="0"/>
                        <a:t> nad-univerzita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publikací</a:t>
                      </a:r>
                      <a:r>
                        <a:rPr lang="cs-CZ" baseline="0" dirty="0" smtClean="0"/>
                        <a:t> (Polymer, 2005-2006)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citací v r. 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počet citací v r. 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899592" y="1700808"/>
                <a:ext cx="6621493" cy="1039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“raw Impact Factor</a:t>
                </a:r>
                <a:r>
                  <a:rPr lang="cs-CZ" dirty="0" smtClean="0"/>
                  <a:t> v r. 2007</a:t>
                </a:r>
                <a:r>
                  <a:rPr lang="en-US" dirty="0" smtClean="0"/>
                  <a:t>”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7714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2396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=3,22</m:t>
                    </m:r>
                  </m:oMath>
                </a14:m>
                <a:r>
                  <a:rPr lang="cs-CZ" dirty="0" smtClean="0"/>
                  <a:t> (</a:t>
                </a:r>
                <a:r>
                  <a:rPr lang="cs-CZ" dirty="0" err="1" smtClean="0"/>
                  <a:t>Scopus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Citation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Tracker</a:t>
                </a:r>
                <a:r>
                  <a:rPr lang="cs-CZ" dirty="0" smtClean="0"/>
                  <a:t>)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 </a:t>
                </a:r>
                <a:r>
                  <a:rPr lang="en-US" dirty="0" err="1" smtClean="0"/>
                  <a:t>srovn</a:t>
                </a:r>
                <a:r>
                  <a:rPr lang="cs-CZ" dirty="0" err="1" smtClean="0"/>
                  <a:t>ání</a:t>
                </a:r>
                <a:r>
                  <a:rPr lang="cs-CZ" dirty="0"/>
                  <a:t>:</a:t>
                </a:r>
                <a:r>
                  <a:rPr lang="cs-CZ" dirty="0" smtClean="0"/>
                  <a:t> IF</a:t>
                </a:r>
                <a:r>
                  <a:rPr lang="en-US" dirty="0"/>
                  <a:t>(2007) </a:t>
                </a:r>
                <a:r>
                  <a:rPr lang="en-US" dirty="0" smtClean="0"/>
                  <a:t>=</a:t>
                </a:r>
                <a:r>
                  <a:rPr lang="cs-CZ" dirty="0"/>
                  <a:t> 3,065 (2007 JCR Science </a:t>
                </a:r>
                <a:r>
                  <a:rPr lang="cs-CZ" dirty="0" err="1" smtClean="0"/>
                  <a:t>Edition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00808"/>
                <a:ext cx="6621493" cy="1039195"/>
              </a:xfrm>
              <a:prstGeom prst="rect">
                <a:avLst/>
              </a:prstGeom>
              <a:blipFill rotWithShape="1">
                <a:blip r:embed="rId2"/>
                <a:stretch>
                  <a:fillRect l="-829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683568" y="6021288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další roky?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7544" y="3861048"/>
            <a:ext cx="85689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Citovanost: Polymer (2005+2006) v</a:t>
            </a:r>
            <a:r>
              <a:rPr lang="en-US" sz="3200" dirty="0" smtClean="0"/>
              <a:t> r. 2007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8" y="1107554"/>
            <a:ext cx="7620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citovanosti – kumulativní citace – období 2007-2013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563888" y="3409543"/>
            <a:ext cx="1368152" cy="1387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237516" y="48329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2007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304021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2007-2013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55583" y="2060848"/>
            <a:ext cx="1180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Pozn.:</a:t>
            </a:r>
          </a:p>
          <a:p>
            <a:r>
              <a:rPr lang="cs-CZ" dirty="0" smtClean="0"/>
              <a:t>pořadí publikací se z rok na roku mění</a:t>
            </a:r>
            <a:r>
              <a:rPr lang="en-US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R. 2013 – srovnání univerzit (časopis Polymer 2005+2006)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68760"/>
            <a:ext cx="7482408" cy="5611806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3275856" y="1412776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860032" y="1412776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72200" y="1412776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Charakteristika</a:t>
            </a:r>
            <a:r>
              <a:rPr lang="en-US" dirty="0" smtClean="0"/>
              <a:t> </a:t>
            </a:r>
            <a:r>
              <a:rPr lang="en-US" dirty="0" err="1" smtClean="0"/>
              <a:t>pomoc</a:t>
            </a:r>
            <a:r>
              <a:rPr lang="cs-CZ" dirty="0" smtClean="0"/>
              <a:t>í percentilů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254591"/>
              </p:ext>
            </p:extLst>
          </p:nvPr>
        </p:nvGraphicFramePr>
        <p:xfrm>
          <a:off x="4580706" y="41426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920453"/>
              </p:ext>
            </p:extLst>
          </p:nvPr>
        </p:nvGraphicFramePr>
        <p:xfrm>
          <a:off x="14486" y="4093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78244"/>
              </p:ext>
            </p:extLst>
          </p:nvPr>
        </p:nvGraphicFramePr>
        <p:xfrm>
          <a:off x="323528" y="1268760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491979" y="1350566"/>
            <a:ext cx="120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Jsme lepší</a:t>
            </a:r>
            <a:r>
              <a:rPr lang="en-US" dirty="0" smtClean="0"/>
              <a:t>!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1988840"/>
            <a:ext cx="3804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</a:t>
            </a:r>
            <a:r>
              <a:rPr lang="en-US" dirty="0" err="1" smtClean="0"/>
              <a:t>ak</a:t>
            </a:r>
            <a:r>
              <a:rPr lang="en-US" dirty="0" smtClean="0"/>
              <a:t> je to s </a:t>
            </a:r>
            <a:r>
              <a:rPr lang="cs-CZ" dirty="0" smtClean="0"/>
              <a:t>rozdělením do </a:t>
            </a:r>
            <a:r>
              <a:rPr lang="cs-CZ" dirty="0" err="1" smtClean="0"/>
              <a:t>kvartilů</a:t>
            </a:r>
            <a:r>
              <a:rPr lang="cs-CZ" dirty="0" smtClean="0"/>
              <a:t> podle</a:t>
            </a:r>
          </a:p>
          <a:p>
            <a:r>
              <a:rPr lang="en-US" dirty="0" err="1" smtClean="0"/>
              <a:t>citovanost</a:t>
            </a:r>
            <a:r>
              <a:rPr lang="cs-CZ" dirty="0" smtClean="0"/>
              <a:t>í?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18772" y="2780928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absolutních číslech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42841" y="330266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podílech</a:t>
            </a:r>
            <a:endParaRPr lang="cs-CZ" dirty="0"/>
          </a:p>
        </p:txBody>
      </p:sp>
      <p:cxnSp>
        <p:nvCxnSpPr>
          <p:cNvPr id="12" name="Přímá spojnice se šipkou 11"/>
          <p:cNvCxnSpPr>
            <a:stCxn id="9" idx="1"/>
            <a:endCxn id="5" idx="0"/>
          </p:cNvCxnSpPr>
          <p:nvPr/>
        </p:nvCxnSpPr>
        <p:spPr>
          <a:xfrm flipH="1">
            <a:off x="2300486" y="2965594"/>
            <a:ext cx="2418286" cy="1128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4" idx="0"/>
          </p:cNvCxnSpPr>
          <p:nvPr/>
        </p:nvCxnSpPr>
        <p:spPr>
          <a:xfrm>
            <a:off x="5918163" y="3487326"/>
            <a:ext cx="948543" cy="655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742841" y="381804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Hmm</a:t>
            </a:r>
            <a:r>
              <a:rPr lang="cs-CZ" dirty="0" smtClean="0"/>
              <a:t>…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156176" y="4293096"/>
            <a:ext cx="807276" cy="1584176"/>
            <a:chOff x="6156176" y="4293096"/>
            <a:chExt cx="807276" cy="1584176"/>
          </a:xfrm>
        </p:grpSpPr>
        <p:sp>
          <p:nvSpPr>
            <p:cNvPr id="17" name="Pravá složená závorka 16"/>
            <p:cNvSpPr/>
            <p:nvPr/>
          </p:nvSpPr>
          <p:spPr>
            <a:xfrm>
              <a:off x="6156176" y="4293096"/>
              <a:ext cx="72008" cy="6480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Levá složená závorka 18"/>
            <p:cNvSpPr/>
            <p:nvPr/>
          </p:nvSpPr>
          <p:spPr>
            <a:xfrm>
              <a:off x="6804248" y="4293096"/>
              <a:ext cx="62458" cy="158417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176505" y="4634145"/>
              <a:ext cx="786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„podíl</a:t>
              </a:r>
            </a:p>
            <a:p>
              <a:r>
                <a:rPr lang="cs-CZ" sz="1200" dirty="0" smtClean="0"/>
                <a:t>publikací</a:t>
              </a:r>
            </a:p>
            <a:p>
              <a:r>
                <a:rPr lang="cs-CZ" sz="1200" dirty="0" smtClean="0"/>
                <a:t>v lepší</a:t>
              </a:r>
            </a:p>
            <a:p>
              <a:r>
                <a:rPr lang="cs-CZ" sz="1200" dirty="0" smtClean="0"/>
                <a:t>polovině“</a:t>
              </a:r>
              <a:endParaRPr lang="cs-C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15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/>
      <p:bldP spid="8" grpId="0"/>
      <p:bldP spid="9" grpId="0"/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Srovnání – </a:t>
            </a:r>
            <a:r>
              <a:rPr lang="cs-CZ" dirty="0" err="1" smtClean="0"/>
              <a:t>bibliometrický</a:t>
            </a:r>
            <a:r>
              <a:rPr lang="cs-CZ" dirty="0" smtClean="0"/>
              <a:t> nástroj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Srovnání v rámci časopisu – omezená vypovídací hodnota</a:t>
            </a:r>
          </a:p>
          <a:p>
            <a:r>
              <a:rPr lang="cs-CZ" dirty="0" smtClean="0"/>
              <a:t>Porovnání v rámci země, Evropy, světa?</a:t>
            </a:r>
          </a:p>
          <a:p>
            <a:pPr lvl="1"/>
            <a:r>
              <a:rPr lang="cs-CZ" dirty="0" smtClean="0"/>
              <a:t>bez nadstavbových nástrojů extrémně pracné/nemožné</a:t>
            </a:r>
          </a:p>
          <a:p>
            <a:endParaRPr lang="cs-CZ" dirty="0" smtClean="0"/>
          </a:p>
          <a:p>
            <a:r>
              <a:rPr lang="cs-CZ" dirty="0" smtClean="0"/>
              <a:t>Srovnání pomocí </a:t>
            </a:r>
            <a:r>
              <a:rPr lang="cs-CZ" dirty="0" err="1" smtClean="0"/>
              <a:t>SciVal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vytvoření dvou datových setů (DOI </a:t>
            </a:r>
            <a:r>
              <a:rPr lang="cs-CZ" dirty="0" err="1" smtClean="0"/>
              <a:t>upload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srovnání „kvantitativně-kvalitativní“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8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0"/>
          <a:stretch/>
        </p:blipFill>
        <p:spPr bwMode="auto">
          <a:xfrm>
            <a:off x="219869" y="1488564"/>
            <a:ext cx="5978912" cy="537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Počty publikací institucí v časopisu Polymer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92962" y="6443779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75856" y="2348880"/>
            <a:ext cx="668251" cy="3948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0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institucí – Polymer, 2005+2006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" y="1479540"/>
            <a:ext cx="6723075" cy="53784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04248" y="6412330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8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Kvantita vs. kvantita:</a:t>
            </a:r>
            <a:br>
              <a:rPr lang="cs-CZ" sz="3200" dirty="0" smtClean="0"/>
            </a:br>
            <a:r>
              <a:rPr lang="cs-CZ" sz="3200" dirty="0" smtClean="0"/>
              <a:t>Počet citací vs. počet publikací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9204"/>
            <a:ext cx="7776864" cy="622149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06303" y="6391962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Intenzita vs. kvantita:</a:t>
            </a:r>
            <a:br>
              <a:rPr lang="cs-CZ" sz="3200" dirty="0" smtClean="0"/>
            </a:br>
            <a:r>
              <a:rPr lang="cs-CZ" sz="3200" dirty="0" smtClean="0"/>
              <a:t>Počet citací na publikaci vs. počet publikací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06303" y="6391962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81558"/>
            <a:ext cx="6720553" cy="53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395536" y="3789040"/>
            <a:ext cx="504056" cy="275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07504" y="3434515"/>
            <a:ext cx="137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zde jsme teď</a:t>
            </a:r>
            <a:endParaRPr lang="cs-CZ" dirty="0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66259"/>
              </p:ext>
            </p:extLst>
          </p:nvPr>
        </p:nvGraphicFramePr>
        <p:xfrm>
          <a:off x="1556203" y="1625679"/>
          <a:ext cx="7539648" cy="46457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84912"/>
                <a:gridCol w="1058877"/>
                <a:gridCol w="1355500"/>
                <a:gridCol w="3240359"/>
              </a:tblGrid>
              <a:tr h="602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Přístup</a:t>
                      </a:r>
                      <a:endParaRPr lang="cs-CZ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Složitost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Vypovídací</a:t>
                      </a:r>
                      <a:r>
                        <a:rPr lang="cs-CZ" baseline="0" dirty="0" smtClean="0"/>
                        <a:t> hodnota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Potřebné nástroje / data</a:t>
                      </a:r>
                      <a:endParaRPr lang="cs-CZ" sz="1800" b="1" dirty="0" smtClean="0"/>
                    </a:p>
                  </a:txBody>
                  <a:tcPr/>
                </a:tc>
              </a:tr>
              <a:tr h="86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Článek jako článek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nízká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mizivá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76654">
                <a:tc>
                  <a:txBody>
                    <a:bodyPr/>
                    <a:lstStyle/>
                    <a:p>
                      <a:r>
                        <a:rPr lang="cs-CZ" dirty="0" smtClean="0"/>
                        <a:t>Všechny články v daném</a:t>
                      </a:r>
                    </a:p>
                    <a:p>
                      <a:r>
                        <a:rPr lang="cs-CZ" dirty="0" smtClean="0"/>
                        <a:t>časopise a roce jsou si rovny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omezená, </a:t>
                      </a:r>
                    </a:p>
                    <a:p>
                      <a:r>
                        <a:rPr lang="cs-CZ" dirty="0" err="1" smtClean="0"/>
                        <a:t>rel</a:t>
                      </a:r>
                      <a:r>
                        <a:rPr lang="cs-CZ" dirty="0" smtClean="0"/>
                        <a:t>. jednoduchá,</a:t>
                      </a:r>
                      <a:r>
                        <a:rPr lang="cs-CZ" baseline="0" dirty="0" smtClean="0"/>
                        <a:t> ale </a:t>
                      </a:r>
                      <a:r>
                        <a:rPr lang="cs-CZ" dirty="0" smtClean="0"/>
                        <a:t>schová extrémy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Hodnoty metrik pro časopisy</a:t>
                      </a:r>
                    </a:p>
                    <a:p>
                      <a:r>
                        <a:rPr lang="cs-CZ" dirty="0" smtClean="0"/>
                        <a:t>(IF, AI v </a:t>
                      </a:r>
                      <a:r>
                        <a:rPr lang="cs-CZ" dirty="0" err="1" smtClean="0"/>
                        <a:t>Journal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Citation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Reports</a:t>
                      </a:r>
                      <a:r>
                        <a:rPr lang="cs-CZ" dirty="0" smtClean="0"/>
                        <a:t>,</a:t>
                      </a:r>
                    </a:p>
                    <a:p>
                      <a:r>
                        <a:rPr lang="cs-CZ" dirty="0" smtClean="0"/>
                        <a:t>SNIP, SJR na JournalMetrics.com)</a:t>
                      </a:r>
                    </a:p>
                  </a:txBody>
                  <a:tcPr/>
                </a:tc>
              </a:tr>
              <a:tr h="1628269">
                <a:tc>
                  <a:txBody>
                    <a:bodyPr/>
                    <a:lstStyle/>
                    <a:p>
                      <a:r>
                        <a:rPr lang="cs-CZ" dirty="0" smtClean="0"/>
                        <a:t>Články v daném</a:t>
                      </a:r>
                    </a:p>
                    <a:p>
                      <a:r>
                        <a:rPr lang="cs-CZ" dirty="0" smtClean="0"/>
                        <a:t>časopise a roce</a:t>
                      </a:r>
                    </a:p>
                    <a:p>
                      <a:r>
                        <a:rPr lang="cs-CZ" dirty="0" smtClean="0"/>
                        <a:t>mají různou „hodnotu“ podle citovanosti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vysoká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vysoká,</a:t>
                      </a:r>
                      <a:r>
                        <a:rPr lang="cs-CZ" baseline="0" dirty="0" smtClean="0"/>
                        <a:t> ale složitá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Vy</a:t>
                      </a:r>
                      <a:r>
                        <a:rPr lang="cs-CZ" dirty="0" err="1" smtClean="0"/>
                        <a:t>žaduje</a:t>
                      </a:r>
                      <a:r>
                        <a:rPr lang="cs-CZ" dirty="0" smtClean="0"/>
                        <a:t> nadstavbový</a:t>
                      </a:r>
                    </a:p>
                    <a:p>
                      <a:r>
                        <a:rPr lang="cs-CZ" dirty="0" smtClean="0"/>
                        <a:t>nástroj</a:t>
                      </a:r>
                    </a:p>
                    <a:p>
                      <a:r>
                        <a:rPr lang="cs-CZ" dirty="0" smtClean="0"/>
                        <a:t>(</a:t>
                      </a:r>
                      <a:r>
                        <a:rPr lang="cs-CZ" dirty="0" err="1" smtClean="0"/>
                        <a:t>InCites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SciVal</a:t>
                      </a:r>
                      <a:r>
                        <a:rPr lang="cs-CZ" dirty="0" smtClean="0"/>
                        <a:t>) nebo</a:t>
                      </a:r>
                    </a:p>
                    <a:p>
                      <a:r>
                        <a:rPr lang="cs-CZ" dirty="0" smtClean="0"/>
                        <a:t>datový set + netriviální zpracování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8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Kvantita (výběr kvality) vs. kvantita vs. intenzita:</a:t>
            </a:r>
            <a:br>
              <a:rPr lang="cs-CZ" sz="3200" dirty="0" smtClean="0"/>
            </a:br>
            <a:r>
              <a:rPr lang="cs-CZ" sz="2400" dirty="0" smtClean="0"/>
              <a:t>Počet publikací </a:t>
            </a:r>
            <a:r>
              <a:rPr lang="cs-CZ" sz="2400" dirty="0"/>
              <a:t>v 25 </a:t>
            </a:r>
            <a:r>
              <a:rPr lang="en-US" sz="2400" dirty="0"/>
              <a:t>% top </a:t>
            </a:r>
            <a:r>
              <a:rPr lang="cs-CZ" sz="2400" dirty="0"/>
              <a:t>publikací </a:t>
            </a:r>
            <a:r>
              <a:rPr lang="cs-CZ" sz="2400" dirty="0" smtClean="0"/>
              <a:t>celosvětově vs. počet publikací vs. počet citací na publikaci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96337" y="2132856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Velikost bubliny</a:t>
            </a:r>
          </a:p>
          <a:p>
            <a:r>
              <a:rPr lang="cs-CZ" dirty="0" smtClean="0"/>
              <a:t>je úměrná</a:t>
            </a:r>
          </a:p>
          <a:p>
            <a:r>
              <a:rPr lang="cs-CZ" dirty="0" smtClean="0"/>
              <a:t>počtu citací na publikaci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7" y="1727598"/>
            <a:ext cx="7188863" cy="57510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04248" y="6412330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31840" y="3356992"/>
            <a:ext cx="35283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Rozdíl nevypadá až tak hrozně…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7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Kvalita vs. kvantita vs. intenzita:</a:t>
            </a:r>
            <a:br>
              <a:rPr lang="cs-CZ" sz="3200" dirty="0" smtClean="0"/>
            </a:br>
            <a:r>
              <a:rPr lang="cs-CZ" sz="2400" dirty="0" smtClean="0"/>
              <a:t>Podíl </a:t>
            </a:r>
            <a:r>
              <a:rPr lang="cs-CZ" sz="2400" dirty="0"/>
              <a:t>v 25 </a:t>
            </a:r>
            <a:r>
              <a:rPr lang="en-US" sz="2400" dirty="0"/>
              <a:t>% top </a:t>
            </a:r>
            <a:r>
              <a:rPr lang="cs-CZ" sz="2400" dirty="0"/>
              <a:t>publikací </a:t>
            </a:r>
            <a:r>
              <a:rPr lang="cs-CZ" sz="2400" dirty="0" smtClean="0"/>
              <a:t>celosvětově vs. počet publikací vs. počet citací na publikaci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7492380" cy="59939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96337" y="2132856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Velikost bubliny</a:t>
            </a:r>
          </a:p>
          <a:p>
            <a:r>
              <a:rPr lang="cs-CZ" dirty="0" smtClean="0"/>
              <a:t>je úměrná</a:t>
            </a:r>
          </a:p>
          <a:p>
            <a:r>
              <a:rPr lang="cs-CZ" dirty="0" smtClean="0"/>
              <a:t>počtu citací na publikaci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10900" y="6412330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9718" y="3666600"/>
            <a:ext cx="2446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Tady už to</a:t>
            </a:r>
          </a:p>
          <a:p>
            <a:r>
              <a:rPr lang="cs-CZ" dirty="0" smtClean="0"/>
              <a:t>tak dobře nevypadá…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2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Hledáme excelenci - finální rozhodnutí?</a:t>
            </a:r>
            <a:endParaRPr lang="cs-CZ" dirty="0"/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461973"/>
              </p:ext>
            </p:extLst>
          </p:nvPr>
        </p:nvGraphicFramePr>
        <p:xfrm>
          <a:off x="179512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276659"/>
              </p:ext>
            </p:extLst>
          </p:nvPr>
        </p:nvGraphicFramePr>
        <p:xfrm>
          <a:off x="9524" y="4101271"/>
          <a:ext cx="4778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5"/>
          <p:cNvCxnSpPr/>
          <p:nvPr/>
        </p:nvCxnSpPr>
        <p:spPr>
          <a:xfrm>
            <a:off x="1547664" y="148478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779912" y="148478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339752" y="148478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131840" y="148478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76056" y="1484784"/>
            <a:ext cx="284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Kde uděláme čáru, abychom</a:t>
            </a:r>
          </a:p>
          <a:p>
            <a:r>
              <a:rPr lang="cs-CZ" dirty="0" smtClean="0"/>
              <a:t>našli „top“ výsledky?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2502358"/>
            <a:ext cx="151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Kd</a:t>
            </a:r>
            <a:r>
              <a:rPr lang="cs-CZ" dirty="0" err="1" smtClean="0"/>
              <a:t>yž</a:t>
            </a:r>
            <a:r>
              <a:rPr lang="cs-CZ" dirty="0" smtClean="0"/>
              <a:t> v 1</a:t>
            </a:r>
            <a:r>
              <a:rPr lang="en-US" dirty="0" smtClean="0"/>
              <a:t> %:</a:t>
            </a:r>
          </a:p>
          <a:p>
            <a:r>
              <a:rPr lang="en-US" dirty="0" err="1" smtClean="0"/>
              <a:t>vyhr</a:t>
            </a:r>
            <a:r>
              <a:rPr lang="cs-CZ" dirty="0" err="1" smtClean="0"/>
              <a:t>ává</a:t>
            </a:r>
            <a:r>
              <a:rPr lang="cs-CZ" dirty="0" smtClean="0"/>
              <a:t> VČNU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76056" y="3519931"/>
            <a:ext cx="28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Když v 5 </a:t>
            </a:r>
            <a:r>
              <a:rPr lang="en-US" dirty="0" smtClean="0"/>
              <a:t>%</a:t>
            </a:r>
            <a:r>
              <a:rPr lang="cs-CZ" dirty="0" smtClean="0"/>
              <a:t>, 10</a:t>
            </a:r>
            <a:r>
              <a:rPr lang="en-US" dirty="0" smtClean="0"/>
              <a:t> %</a:t>
            </a:r>
            <a:r>
              <a:rPr lang="cs-CZ" dirty="0" smtClean="0"/>
              <a:t> nebo 25 </a:t>
            </a:r>
            <a:r>
              <a:rPr lang="en-US" dirty="0" smtClean="0"/>
              <a:t>%</a:t>
            </a:r>
            <a:r>
              <a:rPr lang="cs-CZ" dirty="0" smtClean="0"/>
              <a:t>:</a:t>
            </a:r>
          </a:p>
          <a:p>
            <a:r>
              <a:rPr lang="cs-CZ" dirty="0" smtClean="0"/>
              <a:t>vyhrává ETH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výzkumné skupiny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7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tradiční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9" y="2708920"/>
            <a:ext cx="7524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2249" y="1700808"/>
            <a:ext cx="3648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se v ČR dělá nejlepší </a:t>
            </a:r>
            <a:r>
              <a:rPr lang="cs-CZ" dirty="0" smtClean="0"/>
              <a:t>výzkum</a:t>
            </a:r>
            <a:endParaRPr lang="cs-CZ" dirty="0"/>
          </a:p>
          <a:p>
            <a:r>
              <a:rPr lang="cs-CZ" dirty="0"/>
              <a:t>9.8. 2012 (DOPLNĚNO 20.12.2012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ŠTĚPÁN JURAJDA a DANIEL </a:t>
            </a:r>
            <a:r>
              <a:rPr lang="cs-CZ" dirty="0" smtClean="0"/>
              <a:t>MÜNICH: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5577" y="1793141"/>
            <a:ext cx="3987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(rozdělení do </a:t>
            </a:r>
            <a:r>
              <a:rPr lang="cs-CZ" dirty="0" err="1" smtClean="0"/>
              <a:t>tercilů</a:t>
            </a:r>
            <a:r>
              <a:rPr lang="cs-CZ" dirty="0" smtClean="0"/>
              <a:t> podle IF časopisu,</a:t>
            </a:r>
          </a:p>
          <a:p>
            <a:r>
              <a:rPr lang="cs-CZ" dirty="0" smtClean="0"/>
              <a:t>období 2006-2010,</a:t>
            </a:r>
          </a:p>
          <a:p>
            <a:r>
              <a:rPr lang="cs-CZ" dirty="0" smtClean="0"/>
              <a:t>ale zahrnuje podíly na publikaci z RIV aj.)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3329" y="4365104"/>
            <a:ext cx="658895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22249" y="5555523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663744" y="5521354"/>
            <a:ext cx="525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Ústav anorganické chemie VŠCHT Praha tak špatný?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3329" y="6381328"/>
            <a:ext cx="655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Rychlý náhled pomocí nástroje pro </a:t>
            </a:r>
            <a:r>
              <a:rPr lang="cs-CZ" dirty="0" err="1" smtClean="0"/>
              <a:t>bibliometrickou</a:t>
            </a:r>
            <a:r>
              <a:rPr lang="cs-CZ" dirty="0" smtClean="0"/>
              <a:t> analýzu (</a:t>
            </a:r>
            <a:r>
              <a:rPr lang="cs-CZ" dirty="0" err="1" smtClean="0"/>
              <a:t>SciVal</a:t>
            </a:r>
            <a:r>
              <a:rPr lang="cs-CZ" dirty="0" smtClean="0"/>
              <a:t>)…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5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Kolik (objem publikační činnosti)</a:t>
            </a:r>
            <a:br>
              <a:rPr lang="cs-CZ" dirty="0" smtClean="0"/>
            </a:br>
            <a:r>
              <a:rPr lang="cs-CZ" dirty="0" smtClean="0"/>
              <a:t>(kvantita vs. čas)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6044"/>
            <a:ext cx="6552728" cy="52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16016" y="1988840"/>
            <a:ext cx="1512168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6228184" y="161604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300191" y="1261783"/>
            <a:ext cx="199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nové vedení ústavu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63688" y="1988840"/>
            <a:ext cx="2880320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Kde?</a:t>
            </a:r>
            <a:endParaRPr lang="cs-CZ" dirty="0"/>
          </a:p>
        </p:txBody>
      </p:sp>
      <p:pic>
        <p:nvPicPr>
          <p:cNvPr id="3074" name="Picture 2" descr="\\tsclient\host\data2\elsevier\scival\ustav_anorg_chemie\overview_p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56498" r="23050"/>
          <a:stretch/>
        </p:blipFill>
        <p:spPr bwMode="auto">
          <a:xfrm>
            <a:off x="395536" y="1484784"/>
            <a:ext cx="4444409" cy="28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115452"/>
            <a:ext cx="13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Hlavní obory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347864" y="2996952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24128" y="3284984"/>
            <a:ext cx="18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Podobory chemie</a:t>
            </a:r>
            <a:endParaRPr lang="cs-CZ" dirty="0"/>
          </a:p>
        </p:txBody>
      </p:sp>
      <p:pic>
        <p:nvPicPr>
          <p:cNvPr id="3075" name="Picture 3" descr="\\tsclient\host\data2\elsevier\scival\ustav_anorg_chemie\podobory_chemi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55194" r="28004"/>
          <a:stretch/>
        </p:blipFill>
        <p:spPr bwMode="auto">
          <a:xfrm>
            <a:off x="3620386" y="3785191"/>
            <a:ext cx="5390707" cy="307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3779912" y="6021288"/>
            <a:ext cx="158417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3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5559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Přehled za období 2011-2013, obor </a:t>
            </a:r>
            <a:r>
              <a:rPr lang="cs-CZ" sz="3200" dirty="0" err="1" smtClean="0"/>
              <a:t>Chemistry</a:t>
            </a:r>
            <a:endParaRPr lang="cs-CZ" sz="32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445559" y="1124958"/>
            <a:ext cx="7846680" cy="5443076"/>
            <a:chOff x="137092" y="467523"/>
            <a:chExt cx="8800001" cy="6390477"/>
          </a:xfrm>
        </p:grpSpPr>
        <p:pic>
          <p:nvPicPr>
            <p:cNvPr id="4098" name="Picture 2" descr="\\tsclient\host\data2\elsevier\scival\ustav_anorg_chemie\podobory_chemie1_ta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92" y="467523"/>
              <a:ext cx="8800001" cy="6390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aoblený obdélník 4"/>
            <p:cNvSpPr/>
            <p:nvPr/>
          </p:nvSpPr>
          <p:spPr>
            <a:xfrm>
              <a:off x="611560" y="5589240"/>
              <a:ext cx="8136904" cy="3600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8244408" y="4001654"/>
              <a:ext cx="432048" cy="15155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37091" y="6393449"/>
            <a:ext cx="878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FWCI – normalizace  citovanosti vůči oboru, roku atd., </a:t>
            </a:r>
            <a:r>
              <a:rPr lang="en-US" dirty="0" err="1" smtClean="0"/>
              <a:t>hodnota</a:t>
            </a:r>
            <a:r>
              <a:rPr lang="en-US" dirty="0" smtClean="0"/>
              <a:t> &gt; 1: </a:t>
            </a:r>
            <a:r>
              <a:rPr lang="en-US" dirty="0" err="1" smtClean="0"/>
              <a:t>lep</a:t>
            </a:r>
            <a:r>
              <a:rPr lang="cs-CZ" dirty="0" err="1" smtClean="0"/>
              <a:t>ší</a:t>
            </a:r>
            <a:r>
              <a:rPr lang="cs-CZ" dirty="0" smtClean="0"/>
              <a:t> než světový průměr</a:t>
            </a:r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6012160" y="1556792"/>
            <a:ext cx="1855055" cy="5040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0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Srovnání se světem a ČR:</a:t>
            </a:r>
            <a:br>
              <a:rPr lang="cs-CZ" sz="2400" dirty="0" smtClean="0"/>
            </a:br>
            <a:r>
              <a:rPr lang="cs-CZ" sz="2400" dirty="0" smtClean="0"/>
              <a:t>p</a:t>
            </a:r>
            <a:r>
              <a:rPr lang="en-US" sz="2400" dirty="0" smtClean="0"/>
              <a:t>od</a:t>
            </a:r>
            <a:r>
              <a:rPr lang="cs-CZ" sz="2400" dirty="0" err="1" smtClean="0"/>
              <a:t>íl</a:t>
            </a:r>
            <a:r>
              <a:rPr lang="cs-CZ" sz="2400" dirty="0" smtClean="0"/>
              <a:t> publikací v top </a:t>
            </a:r>
            <a:r>
              <a:rPr lang="en-US" sz="2400" dirty="0" smtClean="0"/>
              <a:t>25 % </a:t>
            </a:r>
            <a:r>
              <a:rPr lang="cs-CZ" sz="2400" dirty="0" smtClean="0"/>
              <a:t>časopisů (podle SJR)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9913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3318368" y="2319232"/>
            <a:ext cx="5849681" cy="5037972"/>
            <a:chOff x="3318368" y="2319232"/>
            <a:chExt cx="5849681" cy="5037972"/>
          </a:xfrm>
        </p:grpSpPr>
        <p:sp>
          <p:nvSpPr>
            <p:cNvPr id="8" name="Šipka dolů 7"/>
            <p:cNvSpPr/>
            <p:nvPr/>
          </p:nvSpPr>
          <p:spPr>
            <a:xfrm>
              <a:off x="8401951" y="2319232"/>
              <a:ext cx="216024" cy="3497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368" y="2677663"/>
              <a:ext cx="5849681" cy="467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Skupina 21"/>
            <p:cNvGrpSpPr/>
            <p:nvPr/>
          </p:nvGrpSpPr>
          <p:grpSpPr>
            <a:xfrm>
              <a:off x="7092280" y="2648721"/>
              <a:ext cx="1477698" cy="2229731"/>
              <a:chOff x="7092280" y="2648721"/>
              <a:chExt cx="1477698" cy="2229731"/>
            </a:xfrm>
          </p:grpSpPr>
          <p:grpSp>
            <p:nvGrpSpPr>
              <p:cNvPr id="19" name="Skupina 18"/>
              <p:cNvGrpSpPr/>
              <p:nvPr/>
            </p:nvGrpSpPr>
            <p:grpSpPr>
              <a:xfrm>
                <a:off x="7092280" y="2648721"/>
                <a:ext cx="1417683" cy="631322"/>
                <a:chOff x="7092280" y="2648721"/>
                <a:chExt cx="1417683" cy="631322"/>
              </a:xfrm>
            </p:grpSpPr>
            <p:sp>
              <p:nvSpPr>
                <p:cNvPr id="20" name="TextovéPole 19"/>
                <p:cNvSpPr txBox="1"/>
                <p:nvPr/>
              </p:nvSpPr>
              <p:spPr>
                <a:xfrm>
                  <a:off x="7092280" y="2833387"/>
                  <a:ext cx="756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 smtClean="0"/>
                    <a:t>World</a:t>
                  </a:r>
                  <a:endParaRPr lang="cs-CZ" dirty="0"/>
                </a:p>
              </p:txBody>
            </p:sp>
            <p:cxnSp>
              <p:nvCxnSpPr>
                <p:cNvPr id="21" name="Přímá spojnice se šipkou 20"/>
                <p:cNvCxnSpPr>
                  <a:stCxn id="20" idx="2"/>
                </p:cNvCxnSpPr>
                <p:nvPr/>
              </p:nvCxnSpPr>
              <p:spPr>
                <a:xfrm>
                  <a:off x="7470717" y="3202719"/>
                  <a:ext cx="378437" cy="773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ovéPole 22"/>
                <p:cNvSpPr txBox="1"/>
                <p:nvPr/>
              </p:nvSpPr>
              <p:spPr>
                <a:xfrm>
                  <a:off x="7439157" y="2648721"/>
                  <a:ext cx="1070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 smtClean="0"/>
                    <a:t>Acad</a:t>
                  </a:r>
                  <a:r>
                    <a:rPr lang="cs-CZ" dirty="0" smtClean="0"/>
                    <a:t>. </a:t>
                  </a:r>
                  <a:r>
                    <a:rPr lang="cs-CZ" dirty="0" err="1" smtClean="0"/>
                    <a:t>Sci</a:t>
                  </a:r>
                  <a:r>
                    <a:rPr lang="cs-CZ" dirty="0" smtClean="0"/>
                    <a:t>.</a:t>
                  </a:r>
                  <a:endParaRPr lang="cs-CZ" dirty="0"/>
                </a:p>
              </p:txBody>
            </p:sp>
            <p:cxnSp>
              <p:nvCxnSpPr>
                <p:cNvPr id="24" name="Přímá spojnice se šipkou 23"/>
                <p:cNvCxnSpPr>
                  <a:stCxn id="23" idx="2"/>
                </p:cNvCxnSpPr>
                <p:nvPr/>
              </p:nvCxnSpPr>
              <p:spPr>
                <a:xfrm>
                  <a:off x="7974560" y="3018053"/>
                  <a:ext cx="221473" cy="1457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ovéPole 24"/>
              <p:cNvSpPr txBox="1"/>
              <p:nvPr/>
            </p:nvSpPr>
            <p:spPr>
              <a:xfrm>
                <a:off x="7603880" y="4509120"/>
                <a:ext cx="966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Czech R.</a:t>
                </a:r>
                <a:endParaRPr lang="cs-CZ" dirty="0"/>
              </a:p>
            </p:txBody>
          </p:sp>
          <p:cxnSp>
            <p:nvCxnSpPr>
              <p:cNvPr id="26" name="Přímá spojnice se šipkou 25"/>
              <p:cNvCxnSpPr>
                <a:stCxn id="25" idx="0"/>
              </p:cNvCxnSpPr>
              <p:nvPr/>
            </p:nvCxnSpPr>
            <p:spPr>
              <a:xfrm flipH="1" flipV="1">
                <a:off x="7974561" y="4239152"/>
                <a:ext cx="112368" cy="269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Vývoj</a:t>
            </a:r>
            <a:r>
              <a:rPr lang="en-US" sz="2400" dirty="0" smtClean="0"/>
              <a:t>! – </a:t>
            </a:r>
            <a:r>
              <a:rPr lang="en-US" sz="2400" dirty="0" err="1" smtClean="0"/>
              <a:t>obor</a:t>
            </a:r>
            <a:r>
              <a:rPr lang="en-US" sz="2400" dirty="0" smtClean="0"/>
              <a:t> Chemistry, </a:t>
            </a:r>
            <a:r>
              <a:rPr lang="en-US" sz="2400" dirty="0" err="1" smtClean="0"/>
              <a:t>instituce</a:t>
            </a:r>
            <a:r>
              <a:rPr lang="en-US" sz="2400" dirty="0" smtClean="0"/>
              <a:t> v </a:t>
            </a:r>
            <a:r>
              <a:rPr lang="cs-CZ" sz="2400" dirty="0" smtClean="0"/>
              <a:t>ČR</a:t>
            </a:r>
            <a:br>
              <a:rPr lang="cs-CZ" sz="2400" dirty="0" smtClean="0"/>
            </a:br>
            <a:r>
              <a:rPr lang="cs-CZ" sz="2400" dirty="0" smtClean="0"/>
              <a:t>podíl publikací v top 10 </a:t>
            </a:r>
            <a:r>
              <a:rPr lang="en-US" sz="2400" dirty="0" smtClean="0"/>
              <a:t>% </a:t>
            </a:r>
            <a:r>
              <a:rPr lang="cs-CZ" sz="2400" dirty="0" smtClean="0"/>
              <a:t>časopisech (SJR) vs. citace na publikace vs. podíl v 25 </a:t>
            </a:r>
            <a:r>
              <a:rPr lang="en-US" sz="2400" dirty="0" smtClean="0"/>
              <a:t>% </a:t>
            </a:r>
            <a:r>
              <a:rPr lang="cs-CZ" sz="2400" dirty="0" smtClean="0"/>
              <a:t>top publikacích (bublina)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5" y="1547500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Období 2006-2010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00192" y="2299642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Období 2010-2014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916832"/>
            <a:ext cx="5806050" cy="464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2913522" y="3369478"/>
            <a:ext cx="216024" cy="349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867775" y="2157007"/>
            <a:ext cx="75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World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5" idx="2"/>
          </p:cNvCxnSpPr>
          <p:nvPr/>
        </p:nvCxnSpPr>
        <p:spPr>
          <a:xfrm>
            <a:off x="4246212" y="2526339"/>
            <a:ext cx="378437" cy="7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478192" y="2571397"/>
            <a:ext cx="96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Czech R.</a:t>
            </a:r>
            <a:endParaRPr lang="cs-CZ" dirty="0"/>
          </a:p>
        </p:txBody>
      </p:sp>
      <p:cxnSp>
        <p:nvCxnSpPr>
          <p:cNvPr id="16" name="Přímá spojnice se šipkou 15"/>
          <p:cNvCxnSpPr>
            <a:stCxn id="15" idx="2"/>
          </p:cNvCxnSpPr>
          <p:nvPr/>
        </p:nvCxnSpPr>
        <p:spPr>
          <a:xfrm>
            <a:off x="3961241" y="2940729"/>
            <a:ext cx="273825" cy="7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098153" y="1641943"/>
            <a:ext cx="10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Acad</a:t>
            </a:r>
            <a:r>
              <a:rPr lang="cs-CZ" dirty="0" smtClean="0"/>
              <a:t>. </a:t>
            </a:r>
            <a:r>
              <a:rPr lang="cs-CZ" dirty="0" err="1" smtClean="0"/>
              <a:t>Sci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18" name="Přímá spojnice se šipkou 17"/>
          <p:cNvCxnSpPr>
            <a:stCxn id="17" idx="2"/>
          </p:cNvCxnSpPr>
          <p:nvPr/>
        </p:nvCxnSpPr>
        <p:spPr>
          <a:xfrm>
            <a:off x="4633556" y="2011275"/>
            <a:ext cx="221473" cy="145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sady – srovnání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760938"/>
                  </p:ext>
                </p:extLst>
              </p:nvPr>
            </p:nvGraphicFramePr>
            <p:xfrm>
              <a:off x="107504" y="1280160"/>
              <a:ext cx="8856985" cy="557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1280"/>
                    <a:gridCol w="3016696"/>
                    <a:gridCol w="1981438"/>
                    <a:gridCol w="238757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Obsahové pokrytí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Přesnost určení autorů a institucí z ČR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Hlavní</a:t>
                          </a:r>
                          <a:r>
                            <a:rPr lang="cs-CZ" baseline="0" dirty="0" smtClean="0"/>
                            <a:t> zápory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RIV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+ kromě časopisů</a:t>
                          </a:r>
                          <a:r>
                            <a:rPr lang="cs-CZ" baseline="0" dirty="0" smtClean="0"/>
                            <a:t> a sborníků i jiné typy dokumentů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b="0" i="1" baseline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cs-CZ" baseline="0" dirty="0" smtClean="0"/>
                            <a:t> nekompletní časopisy, úzký výběr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extrémně přesný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nejsou citační údaje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baseline="0" dirty="0" smtClean="0"/>
                            <a:t>omezení pouze na ČR: </a:t>
                          </a:r>
                          <a:r>
                            <a:rPr lang="cs-CZ" dirty="0" smtClean="0"/>
                            <a:t>nejsou</a:t>
                          </a:r>
                          <a:r>
                            <a:rPr lang="cs-CZ" baseline="0" dirty="0" smtClean="0"/>
                            <a:t> údaje o zahraničních publikacích, autorech, </a:t>
                          </a:r>
                          <a:r>
                            <a:rPr lang="cs-CZ" baseline="0" dirty="0" err="1" smtClean="0"/>
                            <a:t>inst</a:t>
                          </a:r>
                          <a:r>
                            <a:rPr lang="cs-CZ" baseline="0" dirty="0" smtClean="0"/>
                            <a:t>. apod.</a:t>
                          </a:r>
                          <a:endParaRPr lang="cs-CZ" baseline="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baseline="0" dirty="0" smtClean="0"/>
                            <a:t>metriky časopisů stejně z externího zdroje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Web </a:t>
                          </a:r>
                          <a:r>
                            <a:rPr lang="cs-CZ" dirty="0" err="1" smtClean="0"/>
                            <a:t>of</a:t>
                          </a:r>
                          <a:r>
                            <a:rPr lang="cs-CZ" dirty="0" smtClean="0"/>
                            <a:t> Science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časopisy,</a:t>
                          </a:r>
                          <a:r>
                            <a:rPr lang="cs-CZ" baseline="0" dirty="0" smtClean="0"/>
                            <a:t> sborníky (+ knihy)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několik</a:t>
                          </a:r>
                          <a:r>
                            <a:rPr lang="cs-CZ" baseline="0" dirty="0" smtClean="0"/>
                            <a:t> indexů, ne všichni mají vše (např. </a:t>
                          </a:r>
                          <a:r>
                            <a:rPr lang="cs-CZ" baseline="0" dirty="0" err="1" smtClean="0"/>
                            <a:t>Book</a:t>
                          </a:r>
                          <a:r>
                            <a:rPr lang="cs-CZ" baseline="0" dirty="0" smtClean="0"/>
                            <a:t> CI)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identifikace</a:t>
                          </a:r>
                          <a:r>
                            <a:rPr lang="cs-CZ" baseline="0" dirty="0" smtClean="0"/>
                            <a:t> autorů, institucí a afilací autorů zatížena určitou chybou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Scopus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časopisy,</a:t>
                          </a:r>
                          <a:r>
                            <a:rPr lang="cs-CZ" baseline="0" dirty="0" smtClean="0"/>
                            <a:t> sborníky (+ knihy)</a:t>
                          </a:r>
                          <a:endParaRPr lang="cs-CZ" dirty="0" smtClean="0"/>
                        </a:p>
                        <a:p>
                          <a:r>
                            <a:rPr lang="cs-CZ" dirty="0" smtClean="0"/>
                            <a:t>monolitická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dtto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760938"/>
                  </p:ext>
                </p:extLst>
              </p:nvPr>
            </p:nvGraphicFramePr>
            <p:xfrm>
              <a:off x="107504" y="1280160"/>
              <a:ext cx="8856985" cy="557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1280"/>
                    <a:gridCol w="3016696"/>
                    <a:gridCol w="1981438"/>
                    <a:gridCol w="238757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Obsahové pokrytí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Přesnost určení autorů a institucí z ČR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Hlavní</a:t>
                          </a:r>
                          <a:r>
                            <a:rPr lang="cs-CZ" baseline="0" dirty="0" smtClean="0"/>
                            <a:t> zápory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256032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RIV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8889" t="-36905" r="-144848" b="-8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extrémně přesný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nejsou citační údaje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baseline="0" dirty="0" smtClean="0"/>
                            <a:t>omezení pouze na ČR: </a:t>
                          </a:r>
                          <a:r>
                            <a:rPr lang="cs-CZ" dirty="0" smtClean="0"/>
                            <a:t>nejsou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smtClean="0"/>
                            <a:t>údaje </a:t>
                          </a:r>
                          <a:r>
                            <a:rPr lang="cs-CZ" baseline="0" dirty="0" smtClean="0"/>
                            <a:t>o zahraničních publikacích, autorech, </a:t>
                          </a:r>
                          <a:r>
                            <a:rPr lang="cs-CZ" baseline="0" dirty="0" err="1" smtClean="0"/>
                            <a:t>inst</a:t>
                          </a:r>
                          <a:r>
                            <a:rPr lang="cs-CZ" baseline="0" dirty="0" smtClean="0"/>
                            <a:t>. apod.</a:t>
                          </a:r>
                          <a:endParaRPr lang="cs-CZ" baseline="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baseline="0" dirty="0" smtClean="0"/>
                            <a:t>metriky </a:t>
                          </a:r>
                          <a:r>
                            <a:rPr lang="cs-CZ" baseline="0" dirty="0" smtClean="0"/>
                            <a:t>časopisů </a:t>
                          </a:r>
                          <a:r>
                            <a:rPr lang="cs-CZ" baseline="0" dirty="0" smtClean="0"/>
                            <a:t>stejně </a:t>
                          </a:r>
                          <a:r>
                            <a:rPr lang="cs-CZ" baseline="0" dirty="0" smtClean="0"/>
                            <a:t>z externího </a:t>
                          </a:r>
                          <a:r>
                            <a:rPr lang="cs-CZ" baseline="0" dirty="0" smtClean="0"/>
                            <a:t>zdroje</a:t>
                          </a:r>
                          <a:endParaRPr lang="cs-CZ" baseline="0" dirty="0" smtClean="0"/>
                        </a:p>
                      </a:txBody>
                      <a:tcPr/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Web </a:t>
                          </a:r>
                          <a:r>
                            <a:rPr lang="cs-CZ" dirty="0" err="1" smtClean="0"/>
                            <a:t>of</a:t>
                          </a:r>
                          <a:r>
                            <a:rPr lang="cs-CZ" dirty="0" smtClean="0"/>
                            <a:t> Science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časopisy,</a:t>
                          </a:r>
                          <a:r>
                            <a:rPr lang="cs-CZ" baseline="0" dirty="0" smtClean="0"/>
                            <a:t> sborníky (+ </a:t>
                          </a:r>
                          <a:r>
                            <a:rPr lang="cs-CZ" baseline="0" dirty="0" smtClean="0"/>
                            <a:t>knihy)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několik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smtClean="0"/>
                            <a:t>indexů, ne všichni mají vše (např. </a:t>
                          </a:r>
                          <a:r>
                            <a:rPr lang="cs-CZ" baseline="0" dirty="0" err="1" smtClean="0"/>
                            <a:t>Book</a:t>
                          </a:r>
                          <a:r>
                            <a:rPr lang="cs-CZ" baseline="0" dirty="0" smtClean="0"/>
                            <a:t> CI</a:t>
                          </a:r>
                          <a:r>
                            <a:rPr lang="cs-CZ" baseline="0" dirty="0" smtClean="0"/>
                            <a:t>)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identifikace</a:t>
                          </a:r>
                          <a:r>
                            <a:rPr lang="cs-CZ" baseline="0" dirty="0" smtClean="0"/>
                            <a:t> autorů, institucí a afilací autorů zatížena určitou chybou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Scopus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smtClean="0"/>
                            <a:t>časopisy,</a:t>
                          </a:r>
                          <a:r>
                            <a:rPr lang="cs-CZ" baseline="0" dirty="0" smtClean="0"/>
                            <a:t> sborníky (+ knihy)</a:t>
                          </a:r>
                          <a:endParaRPr lang="cs-CZ" dirty="0" smtClean="0"/>
                        </a:p>
                        <a:p>
                          <a:r>
                            <a:rPr lang="cs-CZ" dirty="0" smtClean="0"/>
                            <a:t>monolitická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dtto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7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kvalit: 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179512" y="1587774"/>
            <a:ext cx="7231686" cy="51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064056" y="3430345"/>
            <a:ext cx="2022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Velikost bubliny</a:t>
            </a:r>
          </a:p>
          <a:p>
            <a:r>
              <a:rPr lang="cs-CZ" dirty="0" smtClean="0"/>
              <a:t>je úměrná</a:t>
            </a:r>
          </a:p>
          <a:p>
            <a:r>
              <a:rPr lang="cs-CZ" dirty="0" smtClean="0"/>
              <a:t>podílu publikací</a:t>
            </a:r>
          </a:p>
          <a:p>
            <a:r>
              <a:rPr lang="cs-CZ" dirty="0" smtClean="0"/>
              <a:t>v 25 </a:t>
            </a:r>
            <a:r>
              <a:rPr lang="en-US" dirty="0" smtClean="0"/>
              <a:t>% </a:t>
            </a:r>
            <a:r>
              <a:rPr lang="cs-CZ" dirty="0" smtClean="0"/>
              <a:t>top časopisů</a:t>
            </a:r>
          </a:p>
          <a:p>
            <a:r>
              <a:rPr lang="cs-CZ" smtClean="0"/>
              <a:t>(podle SJR)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5" t="48774" r="18533" b="40756"/>
          <a:stretch/>
        </p:blipFill>
        <p:spPr bwMode="auto">
          <a:xfrm>
            <a:off x="5657850" y="2204864"/>
            <a:ext cx="2870791" cy="9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108108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– pohled na tituly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8"/>
          <a:stretch/>
        </p:blipFill>
        <p:spPr bwMode="auto">
          <a:xfrm>
            <a:off x="4485168" y="1340767"/>
            <a:ext cx="442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7"/>
          <a:stretch/>
        </p:blipFill>
        <p:spPr bwMode="auto">
          <a:xfrm>
            <a:off x="0" y="1340768"/>
            <a:ext cx="44125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oborů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Co je „anorganická chemie“? (neformální diskuse na křtu nové knihy „Anorganická chemie“):</a:t>
            </a:r>
            <a:br>
              <a:rPr lang="cs-CZ" dirty="0" smtClean="0"/>
            </a:br>
            <a:r>
              <a:rPr lang="cs-CZ" b="1" dirty="0" smtClean="0"/>
              <a:t>„</a:t>
            </a:r>
            <a:r>
              <a:rPr lang="cs-CZ" b="1" i="1" dirty="0" smtClean="0"/>
              <a:t>Anorganická chemie je všechno, co není organická chemie (oxid uhličitý ať si </a:t>
            </a:r>
            <a:r>
              <a:rPr lang="cs-CZ" b="1" i="1" dirty="0" err="1" smtClean="0"/>
              <a:t>anorg</a:t>
            </a:r>
            <a:r>
              <a:rPr lang="cs-CZ" b="1" i="1" dirty="0" smtClean="0"/>
              <a:t>. chemici také vezmou, o oxidu uhelnatém s</a:t>
            </a:r>
            <a:r>
              <a:rPr lang="en-US" b="1" i="1" dirty="0" err="1" smtClean="0"/>
              <a:t>i</a:t>
            </a:r>
            <a:r>
              <a:rPr lang="cs-CZ" b="1" i="1" dirty="0" smtClean="0"/>
              <a:t> </a:t>
            </a:r>
            <a:r>
              <a:rPr lang="en-US" b="1" i="1" dirty="0" smtClean="0"/>
              <a:t>je</a:t>
            </a:r>
            <a:r>
              <a:rPr lang="cs-CZ" b="1" i="1" dirty="0" err="1"/>
              <a:t>š</a:t>
            </a:r>
            <a:r>
              <a:rPr lang="cs-CZ" b="1" i="1" dirty="0" err="1" smtClean="0"/>
              <a:t>tě</a:t>
            </a:r>
            <a:r>
              <a:rPr lang="cs-CZ" b="1" i="1" dirty="0" smtClean="0"/>
              <a:t> popovídáme).“</a:t>
            </a:r>
          </a:p>
          <a:p>
            <a:r>
              <a:rPr lang="cs-CZ" dirty="0" smtClean="0"/>
              <a:t>Na těchto exaktních definicích oborů pak lze postavit celý normalizační aparát, mediány a pořadí…?</a:t>
            </a:r>
          </a:p>
        </p:txBody>
      </p:sp>
    </p:spTree>
    <p:extLst>
      <p:ext uri="{BB962C8B-B14F-4D97-AF65-F5344CB8AC3E}">
        <p14:creationId xmlns:p14="http://schemas.microsoft.com/office/powerpoint/2010/main" val="40252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Hledáme excelentního vědce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6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Prvotní porovnání kandidátů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42217"/>
              </p:ext>
            </p:extLst>
          </p:nvPr>
        </p:nvGraphicFramePr>
        <p:xfrm>
          <a:off x="1115616" y="1286010"/>
          <a:ext cx="7848873" cy="511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734"/>
                <a:gridCol w="1700589"/>
                <a:gridCol w="1051317"/>
                <a:gridCol w="2088233"/>
              </a:tblGrid>
              <a:tr h="548647">
                <a:tc>
                  <a:txBody>
                    <a:bodyPr/>
                    <a:lstStyle/>
                    <a:p>
                      <a:r>
                        <a:rPr lang="cs-CZ" dirty="0" smtClean="0"/>
                        <a:t>obor (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baseline="0" dirty="0" smtClean="0"/>
                        <a:t> Area WOS)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h</a:t>
                      </a:r>
                      <a:r>
                        <a:rPr lang="cs-CZ" dirty="0" smtClean="0"/>
                        <a:t>-index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publikací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</a:t>
                      </a:r>
                      <a:r>
                        <a:rPr lang="cs-CZ" dirty="0" smtClean="0"/>
                        <a:t>čet</a:t>
                      </a:r>
                      <a:r>
                        <a:rPr lang="cs-CZ" baseline="0" dirty="0" smtClean="0"/>
                        <a:t> publikací v posledních 15 letech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Physics</a:t>
                      </a:r>
                      <a:r>
                        <a:rPr lang="cs-CZ" dirty="0" smtClean="0"/>
                        <a:t>, Science technology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other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topics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Materials</a:t>
                      </a:r>
                      <a:r>
                        <a:rPr lang="cs-CZ" baseline="0" dirty="0" smtClean="0"/>
                        <a:t> Science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140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Materials</a:t>
                      </a:r>
                      <a:r>
                        <a:rPr lang="cs-CZ" dirty="0" smtClean="0"/>
                        <a:t> Science, </a:t>
                      </a:r>
                      <a:r>
                        <a:rPr lang="cs-CZ" dirty="0" err="1" smtClean="0"/>
                        <a:t>Metallurgy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Metalurgical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eng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Chemistry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Biochemistry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molecular</a:t>
                      </a:r>
                      <a:r>
                        <a:rPr lang="cs-CZ" baseline="0" dirty="0" smtClean="0"/>
                        <a:t> biology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307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Physics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1979836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3100462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4221088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5341714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6340678"/>
            <a:ext cx="434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dat: Web </a:t>
            </a:r>
            <a:r>
              <a:rPr lang="cs-CZ" dirty="0" err="1" smtClean="0"/>
              <a:t>of</a:t>
            </a:r>
            <a:r>
              <a:rPr lang="cs-CZ" dirty="0" smtClean="0"/>
              <a:t> Science, Thomson-Reuters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5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858587"/>
              </p:ext>
            </p:extLst>
          </p:nvPr>
        </p:nvGraphicFramePr>
        <p:xfrm>
          <a:off x="1115616" y="1286010"/>
          <a:ext cx="7848873" cy="511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734"/>
                <a:gridCol w="1700589"/>
                <a:gridCol w="1051317"/>
                <a:gridCol w="2088233"/>
              </a:tblGrid>
              <a:tr h="548647">
                <a:tc>
                  <a:txBody>
                    <a:bodyPr/>
                    <a:lstStyle/>
                    <a:p>
                      <a:r>
                        <a:rPr lang="cs-CZ" dirty="0" smtClean="0"/>
                        <a:t>obor (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baseline="0" dirty="0" smtClean="0"/>
                        <a:t> Area WOS)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h</a:t>
                      </a:r>
                      <a:r>
                        <a:rPr lang="cs-CZ" dirty="0" smtClean="0"/>
                        <a:t>-index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publikací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</a:t>
                      </a:r>
                      <a:r>
                        <a:rPr lang="cs-CZ" dirty="0" smtClean="0"/>
                        <a:t>čet</a:t>
                      </a:r>
                      <a:r>
                        <a:rPr lang="cs-CZ" baseline="0" dirty="0" smtClean="0"/>
                        <a:t> publikací v posledních 15 letech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Physics</a:t>
                      </a:r>
                      <a:r>
                        <a:rPr lang="cs-CZ" dirty="0" smtClean="0"/>
                        <a:t>, Science technology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other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topics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Materials</a:t>
                      </a:r>
                      <a:r>
                        <a:rPr lang="cs-CZ" baseline="0" dirty="0" smtClean="0"/>
                        <a:t> Science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140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Materials</a:t>
                      </a:r>
                      <a:r>
                        <a:rPr lang="cs-CZ" dirty="0" smtClean="0"/>
                        <a:t> Science, </a:t>
                      </a:r>
                      <a:r>
                        <a:rPr lang="cs-CZ" dirty="0" err="1" smtClean="0"/>
                        <a:t>Metallurgy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Metalurgical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eng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Chemistry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Biochemistry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molecular</a:t>
                      </a:r>
                      <a:r>
                        <a:rPr lang="cs-CZ" baseline="0" dirty="0" smtClean="0"/>
                        <a:t> biology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307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trike="sngStrike" baseline="0" dirty="0" err="1" smtClean="0"/>
                        <a:t>Physics</a:t>
                      </a:r>
                      <a:endParaRPr lang="cs-CZ" strike="sngStrike" baseline="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trike="sngStrike" baseline="0" dirty="0" smtClean="0"/>
                        <a:t>10</a:t>
                      </a:r>
                      <a:endParaRPr lang="cs-CZ" strike="sngStrike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trike="sngStrike" baseline="0" dirty="0" smtClean="0"/>
                        <a:t>22</a:t>
                      </a:r>
                      <a:endParaRPr lang="cs-CZ" strike="sngStrike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trike="sngStrike" baseline="0" dirty="0" smtClean="0"/>
                        <a:t>2</a:t>
                      </a:r>
                      <a:endParaRPr lang="cs-CZ" strike="sngStrike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screening</a:t>
            </a:r>
            <a:r>
              <a:rPr lang="cs-CZ" dirty="0" smtClean="0"/>
              <a:t> – vyloučení nízkých hodnot</a:t>
            </a:r>
            <a:endParaRPr lang="cs-CZ" dirty="0"/>
          </a:p>
        </p:txBody>
      </p:sp>
      <p:pic>
        <p:nvPicPr>
          <p:cNvPr id="102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1979836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3100462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4221088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5341714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211960" y="5661248"/>
            <a:ext cx="34922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cs-CZ" dirty="0" smtClean="0"/>
              <a:t>málo publikací, příliš nízký </a:t>
            </a:r>
            <a:r>
              <a:rPr lang="cs-CZ" i="1" dirty="0" smtClean="0"/>
              <a:t>h</a:t>
            </a:r>
            <a:r>
              <a:rPr lang="cs-CZ" dirty="0" smtClean="0"/>
              <a:t>-index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Kandidát č. 2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2448"/>
            <a:ext cx="891855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8731" y="6376249"/>
            <a:ext cx="434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dat: Web </a:t>
            </a:r>
            <a:r>
              <a:rPr lang="cs-CZ" dirty="0" err="1" smtClean="0"/>
              <a:t>of</a:t>
            </a:r>
            <a:r>
              <a:rPr lang="cs-CZ" dirty="0" smtClean="0"/>
              <a:t> Science, Thomson-Reuters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2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filtr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644869"/>
              </p:ext>
            </p:extLst>
          </p:nvPr>
        </p:nvGraphicFramePr>
        <p:xfrm>
          <a:off x="1115616" y="1268760"/>
          <a:ext cx="7560840" cy="398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704"/>
                <a:gridCol w="1158824"/>
                <a:gridCol w="864096"/>
                <a:gridCol w="1944216"/>
              </a:tblGrid>
              <a:tr h="711417">
                <a:tc>
                  <a:txBody>
                    <a:bodyPr/>
                    <a:lstStyle/>
                    <a:p>
                      <a:r>
                        <a:rPr lang="cs-CZ" dirty="0" smtClean="0"/>
                        <a:t>obor (Res.</a:t>
                      </a:r>
                      <a:r>
                        <a:rPr lang="cs-CZ" baseline="0" dirty="0" smtClean="0"/>
                        <a:t> Area WOS)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h</a:t>
                      </a:r>
                      <a:r>
                        <a:rPr lang="cs-CZ" dirty="0" smtClean="0"/>
                        <a:t>-index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</a:t>
                      </a:r>
                      <a:r>
                        <a:rPr lang="cs-CZ" dirty="0" err="1" smtClean="0"/>
                        <a:t>publ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citací celkem / bez </a:t>
                      </a:r>
                      <a:r>
                        <a:rPr lang="cs-CZ" dirty="0" err="1" smtClean="0"/>
                        <a:t>autocitací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76837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Physics</a:t>
                      </a:r>
                      <a:r>
                        <a:rPr lang="cs-CZ" dirty="0" smtClean="0"/>
                        <a:t>, Science technology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other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topics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Materials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sci</a:t>
                      </a:r>
                      <a:r>
                        <a:rPr lang="cs-CZ" baseline="0" dirty="0" smtClean="0"/>
                        <a:t>.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6544/6466</a:t>
                      </a:r>
                      <a:endParaRPr lang="cs-CZ" dirty="0"/>
                    </a:p>
                  </a:txBody>
                  <a:tcPr/>
                </a:tc>
              </a:tr>
              <a:tr h="76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trike="sngStrike" dirty="0" err="1" smtClean="0"/>
                        <a:t>Materials</a:t>
                      </a:r>
                      <a:r>
                        <a:rPr lang="cs-CZ" strike="sngStrike" dirty="0" smtClean="0"/>
                        <a:t> Science, </a:t>
                      </a:r>
                      <a:r>
                        <a:rPr lang="cs-CZ" strike="sngStrike" dirty="0" err="1" smtClean="0"/>
                        <a:t>Metallurgy</a:t>
                      </a:r>
                      <a:r>
                        <a:rPr lang="cs-CZ" strike="sngStrike" baseline="0" dirty="0" smtClean="0"/>
                        <a:t> </a:t>
                      </a:r>
                      <a:r>
                        <a:rPr lang="cs-CZ" strike="sngStrike" baseline="0" dirty="0" err="1" smtClean="0"/>
                        <a:t>Metalurgical</a:t>
                      </a:r>
                      <a:r>
                        <a:rPr lang="cs-CZ" strike="sngStrike" baseline="0" dirty="0" smtClean="0"/>
                        <a:t> </a:t>
                      </a:r>
                      <a:r>
                        <a:rPr lang="cs-CZ" strike="sngStrike" baseline="0" dirty="0" err="1" smtClean="0"/>
                        <a:t>eng</a:t>
                      </a:r>
                      <a:r>
                        <a:rPr lang="cs-CZ" strike="sngStrike" baseline="0" dirty="0" smtClean="0"/>
                        <a:t>.</a:t>
                      </a:r>
                      <a:endParaRPr lang="cs-CZ" strike="sngStrike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trike="sngStrike" dirty="0" smtClean="0"/>
                        <a:t>22</a:t>
                      </a:r>
                      <a:endParaRPr lang="cs-CZ" strike="sngStrik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trike="sngStrike" dirty="0" smtClean="0"/>
                        <a:t>108</a:t>
                      </a:r>
                      <a:endParaRPr lang="cs-CZ" strike="sngStrik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trike="sngStrike" dirty="0" smtClean="0"/>
                        <a:t>3492/3181</a:t>
                      </a:r>
                      <a:endParaRPr lang="cs-CZ" strike="sngStrik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6837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Chemistry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Biochemistry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molecular</a:t>
                      </a:r>
                      <a:r>
                        <a:rPr lang="cs-CZ" baseline="0" dirty="0" smtClean="0"/>
                        <a:t> biology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15451/10984</a:t>
                      </a:r>
                      <a:endParaRPr lang="cs-CZ" dirty="0"/>
                    </a:p>
                  </a:txBody>
                  <a:tcPr/>
                </a:tc>
              </a:tr>
              <a:tr h="76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1979836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3100462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4221088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5341714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03806" y="3343894"/>
            <a:ext cx="37212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cs-CZ" i="1" dirty="0" smtClean="0"/>
              <a:t>h</a:t>
            </a:r>
            <a:r>
              <a:rPr lang="cs-CZ" dirty="0" smtClean="0"/>
              <a:t>-index nic moc, citací je </a:t>
            </a:r>
            <a:r>
              <a:rPr lang="cs-CZ" dirty="0" err="1" smtClean="0"/>
              <a:t>rel</a:t>
            </a:r>
            <a:r>
              <a:rPr lang="cs-CZ" dirty="0" smtClean="0"/>
              <a:t>. nejméně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6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finalistů – publikace v top </a:t>
            </a:r>
            <a:r>
              <a:rPr lang="en-US" dirty="0" smtClean="0"/>
              <a:t>5 % </a:t>
            </a:r>
            <a:r>
              <a:rPr lang="cs-CZ" dirty="0" smtClean="0"/>
              <a:t>nejlepších časopisů (SJR)</a:t>
            </a:r>
            <a:endParaRPr lang="cs-CZ" dirty="0"/>
          </a:p>
        </p:txBody>
      </p:sp>
      <p:pic>
        <p:nvPicPr>
          <p:cNvPr id="1026" name="Picture 2" descr="\\tsclient\host\data2\elsevier\scival\holy_schon\unzips\Publications_in_Top_Journal_Percentiles_by_year\Publications_in_Top_Journal_Percentiles_by_ye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5"/>
          <a:stretch/>
        </p:blipFill>
        <p:spPr bwMode="auto">
          <a:xfrm>
            <a:off x="-1" y="1916832"/>
            <a:ext cx="9142413" cy="51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80112" y="2204864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292494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č.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8144" y="4797152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Charakteristika časopisu</a:t>
            </a:r>
            <a:br>
              <a:rPr lang="cs-CZ" dirty="0" smtClean="0"/>
            </a:br>
            <a:r>
              <a:rPr lang="cs-CZ" dirty="0" smtClean="0"/>
              <a:t>(resp. typického článku z časopisu)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7014569"/>
                  </p:ext>
                </p:extLst>
              </p:nvPr>
            </p:nvGraphicFramePr>
            <p:xfrm>
              <a:off x="457200" y="1600200"/>
              <a:ext cx="8229600" cy="503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544"/>
                    <a:gridCol w="1440160"/>
                    <a:gridCol w="1224136"/>
                    <a:gridCol w="1728192"/>
                    <a:gridCol w="20265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Stáří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kter</a:t>
                          </a:r>
                          <a:r>
                            <a:rPr lang="cs-CZ" baseline="0" dirty="0" smtClean="0"/>
                            <a:t>é </a:t>
                          </a:r>
                          <a:r>
                            <a:rPr lang="cs-CZ" baseline="0" dirty="0" err="1" smtClean="0"/>
                            <a:t>db</a:t>
                          </a:r>
                          <a:r>
                            <a:rPr lang="cs-CZ" baseline="0" dirty="0" smtClean="0"/>
                            <a:t>. použito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Nutná znalost matematiky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Způsob výpočtu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Impact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Factor</a:t>
                          </a:r>
                          <a:r>
                            <a:rPr lang="cs-CZ" baseline="0" dirty="0" smtClean="0"/>
                            <a:t> (IF)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60. léta 20. stol.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</a:t>
                          </a:r>
                          <a:r>
                            <a:rPr lang="cs-CZ" dirty="0" smtClean="0"/>
                            <a:t>OS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 smtClean="0"/>
                            <a:t>3. třída</a:t>
                          </a:r>
                          <a:r>
                            <a:rPr lang="cs-CZ" sz="1800" baseline="0" dirty="0" smtClean="0"/>
                            <a:t> </a:t>
                          </a:r>
                          <a:r>
                            <a:rPr lang="cs-CZ" sz="1800" dirty="0" smtClean="0"/>
                            <a:t>ZŠ</a:t>
                          </a:r>
                          <a:r>
                            <a:rPr lang="cs-CZ" sz="1200" baseline="0" dirty="0" smtClean="0"/>
                            <a:t/>
                          </a:r>
                          <a:br>
                            <a:rPr lang="cs-CZ" sz="1200" baseline="0" dirty="0" smtClean="0"/>
                          </a:br>
                          <a:r>
                            <a:rPr lang="cs-CZ" sz="1200" baseline="0" dirty="0" smtClean="0"/>
                            <a:t>(dělení celých čísel v číselném oboru 0-1000)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Eigenfactor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baseline="0" dirty="0" smtClean="0"/>
                            <a:t> </a:t>
                          </a:r>
                          <a:r>
                            <a:rPr lang="cs-CZ" baseline="0" dirty="0" smtClean="0"/>
                            <a:t>2007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W</a:t>
                          </a:r>
                          <a:r>
                            <a:rPr lang="cs-CZ" dirty="0" smtClean="0"/>
                            <a:t>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1-2</a:t>
                          </a:r>
                          <a:r>
                            <a:rPr lang="cs-CZ" baseline="0" dirty="0" smtClean="0"/>
                            <a:t> semestry VŠ lineární algebry (vlastní čísla matice)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numerické</a:t>
                          </a:r>
                          <a:r>
                            <a:rPr lang="cs-CZ" baseline="0" dirty="0" smtClean="0"/>
                            <a:t> metody pro řídké matice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ArticleInfluence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baseline="0" dirty="0" smtClean="0"/>
                            <a:t> </a:t>
                          </a:r>
                          <a:r>
                            <a:rPr lang="cs-CZ" baseline="0" dirty="0" smtClean="0"/>
                            <a:t>2007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W</a:t>
                          </a:r>
                          <a:r>
                            <a:rPr lang="cs-CZ" dirty="0" smtClean="0"/>
                            <a:t>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Source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Normalized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Impact</a:t>
                          </a:r>
                          <a:r>
                            <a:rPr lang="cs-CZ" baseline="0" dirty="0" smtClean="0"/>
                            <a:t> per </a:t>
                          </a:r>
                          <a:r>
                            <a:rPr lang="cs-CZ" baseline="0" dirty="0" err="1" smtClean="0"/>
                            <a:t>Paper</a:t>
                          </a:r>
                          <a:r>
                            <a:rPr lang="cs-CZ" baseline="0" dirty="0" smtClean="0"/>
                            <a:t> (</a:t>
                          </a:r>
                          <a:r>
                            <a:rPr lang="cs-CZ" dirty="0" smtClean="0"/>
                            <a:t>SNIP/SNIP2)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</m:oMath>
                          </a14:m>
                          <a:r>
                            <a:rPr lang="cs-CZ" dirty="0" smtClean="0"/>
                            <a:t> 2010(2012)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Scopus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matematické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gym</a:t>
                          </a:r>
                          <a:r>
                            <a:rPr lang="cs-CZ" baseline="0" dirty="0" smtClean="0"/>
                            <a:t>./Bc. studium na VŠ </a:t>
                          </a:r>
                          <a:r>
                            <a:rPr lang="cs-CZ" baseline="0" dirty="0" err="1" smtClean="0"/>
                            <a:t>tech</a:t>
                          </a:r>
                          <a:r>
                            <a:rPr lang="cs-CZ" baseline="0" dirty="0" smtClean="0"/>
                            <a:t>./přírod. směru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SCImago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 err="1" smtClean="0"/>
                            <a:t>Journal</a:t>
                          </a:r>
                          <a:r>
                            <a:rPr lang="cs-CZ" dirty="0" smtClean="0"/>
                            <a:t> Rank (SJR)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</m:oMath>
                          </a14:m>
                          <a:r>
                            <a:rPr lang="cs-CZ" dirty="0" smtClean="0"/>
                            <a:t> 2010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Scopus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dtto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iterativní algoritmus</a:t>
                          </a:r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7014569"/>
                  </p:ext>
                </p:extLst>
              </p:nvPr>
            </p:nvGraphicFramePr>
            <p:xfrm>
              <a:off x="457200" y="1600200"/>
              <a:ext cx="8229600" cy="503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544"/>
                    <a:gridCol w="1440160"/>
                    <a:gridCol w="1224136"/>
                    <a:gridCol w="1728192"/>
                    <a:gridCol w="2026568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Stáří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kter</a:t>
                          </a:r>
                          <a:r>
                            <a:rPr lang="cs-CZ" baseline="0" dirty="0" smtClean="0"/>
                            <a:t>é </a:t>
                          </a:r>
                          <a:r>
                            <a:rPr lang="cs-CZ" baseline="0" dirty="0" err="1" smtClean="0"/>
                            <a:t>db</a:t>
                          </a:r>
                          <a:r>
                            <a:rPr lang="cs-CZ" baseline="0" dirty="0" smtClean="0"/>
                            <a:t>. použito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Nutná znalost matematiky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Způsob výpočtu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Impact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Factor</a:t>
                          </a:r>
                          <a:r>
                            <a:rPr lang="cs-CZ" baseline="0" dirty="0" smtClean="0"/>
                            <a:t> (IF)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60. léta 20. stol.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</a:t>
                          </a:r>
                          <a:r>
                            <a:rPr lang="cs-CZ" dirty="0" smtClean="0"/>
                            <a:t>OS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 smtClean="0"/>
                            <a:t>3. třída</a:t>
                          </a:r>
                          <a:r>
                            <a:rPr lang="cs-CZ" sz="1800" baseline="0" dirty="0" smtClean="0"/>
                            <a:t> </a:t>
                          </a:r>
                          <a:r>
                            <a:rPr lang="cs-CZ" sz="1800" dirty="0" smtClean="0"/>
                            <a:t>ZŠ</a:t>
                          </a:r>
                          <a:r>
                            <a:rPr lang="cs-CZ" sz="1200" baseline="0" dirty="0" smtClean="0"/>
                            <a:t/>
                          </a:r>
                          <a:br>
                            <a:rPr lang="cs-CZ" sz="1200" baseline="0" dirty="0" smtClean="0"/>
                          </a:br>
                          <a:r>
                            <a:rPr lang="cs-CZ" sz="1200" baseline="0" dirty="0" smtClean="0"/>
                            <a:t>(dělení celých čísel v číselném oboru 0-1000)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Eigenfactor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847" t="-117949" r="-346186" b="-21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W</a:t>
                          </a:r>
                          <a:r>
                            <a:rPr lang="cs-CZ" dirty="0" smtClean="0"/>
                            <a:t>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1-2</a:t>
                          </a:r>
                          <a:r>
                            <a:rPr lang="cs-CZ" baseline="0" dirty="0" smtClean="0"/>
                            <a:t> semestry VŠ lineární </a:t>
                          </a:r>
                          <a:r>
                            <a:rPr lang="cs-CZ" baseline="0" dirty="0" smtClean="0"/>
                            <a:t>algebry (vlastní čísla matice)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numerické</a:t>
                          </a:r>
                          <a:r>
                            <a:rPr lang="cs-CZ" baseline="0" dirty="0" smtClean="0"/>
                            <a:t> metody pro řídké </a:t>
                          </a:r>
                          <a:r>
                            <a:rPr lang="cs-CZ" baseline="0" dirty="0" smtClean="0"/>
                            <a:t>matice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ArticleInfluence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847" t="-708333" r="-346186" b="-6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W</a:t>
                          </a:r>
                          <a:r>
                            <a:rPr lang="cs-CZ" dirty="0" smtClean="0"/>
                            <a:t>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Source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Normalized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Impact</a:t>
                          </a:r>
                          <a:r>
                            <a:rPr lang="cs-CZ" baseline="0" dirty="0" smtClean="0"/>
                            <a:t> per </a:t>
                          </a:r>
                          <a:r>
                            <a:rPr lang="cs-CZ" baseline="0" dirty="0" err="1" smtClean="0"/>
                            <a:t>Paper</a:t>
                          </a:r>
                          <a:r>
                            <a:rPr lang="cs-CZ" baseline="0" dirty="0" smtClean="0"/>
                            <a:t> (</a:t>
                          </a:r>
                          <a:r>
                            <a:rPr lang="cs-CZ" dirty="0" smtClean="0"/>
                            <a:t>SNIP/SNIP2)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847" t="-202083" r="-346186" b="-5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Scopus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matematické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baseline="0" dirty="0" err="1" smtClean="0"/>
                            <a:t>gym</a:t>
                          </a:r>
                          <a:r>
                            <a:rPr lang="cs-CZ" baseline="0" dirty="0" smtClean="0"/>
                            <a:t>./Bc. studium na VŠ </a:t>
                          </a:r>
                          <a:r>
                            <a:rPr lang="cs-CZ" baseline="0" dirty="0" err="1" smtClean="0"/>
                            <a:t>tech</a:t>
                          </a:r>
                          <a:r>
                            <a:rPr lang="cs-CZ" baseline="0" dirty="0" smtClean="0"/>
                            <a:t>./přírod. směru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SCImago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 err="1" smtClean="0"/>
                            <a:t>Journal</a:t>
                          </a:r>
                          <a:r>
                            <a:rPr lang="cs-CZ" dirty="0" smtClean="0"/>
                            <a:t> Rank (SJR)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847" t="-690476" r="-34618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Scopus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dtto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iterativní algoritmus</a:t>
                          </a:r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6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4"/>
          <a:stretch/>
        </p:blipFill>
        <p:spPr bwMode="auto">
          <a:xfrm>
            <a:off x="152400" y="152400"/>
            <a:ext cx="304800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4"/>
          <a:stretch/>
        </p:blipFill>
        <p:spPr bwMode="auto">
          <a:xfrm>
            <a:off x="3322198" y="152400"/>
            <a:ext cx="407227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11960" y="1261613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Kandidát č. 3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781103" y="1261613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Kandidát č. 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148064" y="764704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992962" y="6237312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8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Citace na publikaci vs. počet publikací (velikost bubliny – podíl publikací v top 5 </a:t>
            </a:r>
            <a:r>
              <a:rPr lang="en-US" sz="3200" dirty="0" smtClean="0"/>
              <a:t>% </a:t>
            </a:r>
            <a:r>
              <a:rPr lang="cs-CZ" sz="3200" dirty="0" smtClean="0"/>
              <a:t>časopisů)</a:t>
            </a:r>
            <a:br>
              <a:rPr lang="cs-CZ" sz="3200" dirty="0" smtClean="0"/>
            </a:br>
            <a:r>
              <a:rPr lang="cs-CZ" sz="3200" dirty="0" smtClean="0"/>
              <a:t>(1996-2013)</a:t>
            </a:r>
            <a:endParaRPr lang="cs-CZ" sz="3200" dirty="0"/>
          </a:p>
        </p:txBody>
      </p:sp>
      <p:pic>
        <p:nvPicPr>
          <p:cNvPr id="2050" name="Picture 2" descr="\\tsclient\host\data2\elsevier\scival\holy_schon\unzips\Citations_per_Publication_vs_Scholarly_Output_vs_Publications_in_Top_Journal_Percentiles\Citations_per_Publication_vs_Scholarly_Output_vs_Publications_in_Top_Journal_Percentil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1"/>
          <a:stretch/>
        </p:blipFill>
        <p:spPr bwMode="auto">
          <a:xfrm>
            <a:off x="-1" y="1580522"/>
            <a:ext cx="9142413" cy="52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6256" y="6421978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SciVal</a:t>
            </a:r>
            <a:r>
              <a:rPr lang="cs-CZ" dirty="0" smtClean="0"/>
              <a:t>, </a:t>
            </a:r>
            <a:r>
              <a:rPr lang="cs-CZ" dirty="0" err="1" smtClean="0"/>
              <a:t>Elsevier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8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lidí (WOS)?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573696"/>
              </p:ext>
            </p:extLst>
          </p:nvPr>
        </p:nvGraphicFramePr>
        <p:xfrm>
          <a:off x="1115616" y="1259600"/>
          <a:ext cx="7499178" cy="607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936104"/>
                <a:gridCol w="864096"/>
                <a:gridCol w="1543068"/>
                <a:gridCol w="1249863"/>
                <a:gridCol w="1249863"/>
              </a:tblGrid>
              <a:tr h="548647">
                <a:tc>
                  <a:txBody>
                    <a:bodyPr/>
                    <a:lstStyle/>
                    <a:p>
                      <a:r>
                        <a:rPr lang="cs-CZ" dirty="0" smtClean="0"/>
                        <a:t>obor (Res.</a:t>
                      </a:r>
                      <a:r>
                        <a:rPr lang="cs-CZ" baseline="0" dirty="0" smtClean="0"/>
                        <a:t> Area WOS)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h</a:t>
                      </a:r>
                      <a:r>
                        <a:rPr lang="cs-CZ" dirty="0" smtClean="0"/>
                        <a:t>-index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</a:t>
                      </a:r>
                      <a:r>
                        <a:rPr lang="cs-CZ" dirty="0" err="1" smtClean="0"/>
                        <a:t>publ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citací celkem / bez </a:t>
                      </a:r>
                      <a:r>
                        <a:rPr lang="cs-CZ" dirty="0" err="1" smtClean="0"/>
                        <a:t>autocitací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počet citací na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publ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Physics</a:t>
                      </a:r>
                      <a:r>
                        <a:rPr lang="cs-CZ" dirty="0" smtClean="0"/>
                        <a:t>, Science technology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other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topics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Materials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sci</a:t>
                      </a:r>
                      <a:r>
                        <a:rPr lang="cs-CZ" baseline="0" dirty="0" smtClean="0"/>
                        <a:t>.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6544/6466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23.59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Materials</a:t>
                      </a:r>
                      <a:r>
                        <a:rPr lang="cs-CZ" dirty="0" smtClean="0"/>
                        <a:t> Science, </a:t>
                      </a:r>
                      <a:r>
                        <a:rPr lang="cs-CZ" dirty="0" err="1" smtClean="0"/>
                        <a:t>Metallurgy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Metalurgical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eng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3492/3181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60.59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Chemistry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Biochemistry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molecular</a:t>
                      </a:r>
                      <a:r>
                        <a:rPr lang="cs-CZ" baseline="0" dirty="0" smtClean="0"/>
                        <a:t> biology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15451/10984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Physics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4588/4572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208.55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1979836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3100462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4221088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5341714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lidí (WOS)?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193629"/>
              </p:ext>
            </p:extLst>
          </p:nvPr>
        </p:nvGraphicFramePr>
        <p:xfrm>
          <a:off x="1115616" y="1259600"/>
          <a:ext cx="7499178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936104"/>
                <a:gridCol w="864096"/>
                <a:gridCol w="1543068"/>
                <a:gridCol w="1249863"/>
                <a:gridCol w="1249863"/>
              </a:tblGrid>
              <a:tr h="548647">
                <a:tc>
                  <a:txBody>
                    <a:bodyPr/>
                    <a:lstStyle/>
                    <a:p>
                      <a:r>
                        <a:rPr lang="cs-CZ" dirty="0" smtClean="0"/>
                        <a:t>obor (Res.</a:t>
                      </a:r>
                      <a:r>
                        <a:rPr lang="cs-CZ" baseline="0" dirty="0" smtClean="0"/>
                        <a:t> Area WOS)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h</a:t>
                      </a:r>
                      <a:r>
                        <a:rPr lang="cs-CZ" dirty="0" smtClean="0"/>
                        <a:t>-index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</a:t>
                      </a:r>
                      <a:r>
                        <a:rPr lang="cs-CZ" dirty="0" err="1" smtClean="0"/>
                        <a:t>publ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citací celkem / bez </a:t>
                      </a:r>
                      <a:r>
                        <a:rPr lang="cs-CZ" dirty="0" err="1" smtClean="0"/>
                        <a:t>autocitací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počet citací na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publ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Odhalení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Physics</a:t>
                      </a:r>
                      <a:r>
                        <a:rPr lang="cs-CZ" dirty="0" smtClean="0"/>
                        <a:t>, Science technology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other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topics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Materials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sci</a:t>
                      </a:r>
                      <a:r>
                        <a:rPr lang="cs-CZ" baseline="0" dirty="0" smtClean="0"/>
                        <a:t>.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6544/6466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23.59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Materials</a:t>
                      </a:r>
                      <a:r>
                        <a:rPr lang="cs-CZ" dirty="0" smtClean="0"/>
                        <a:t> Science, </a:t>
                      </a:r>
                      <a:r>
                        <a:rPr lang="cs-CZ" dirty="0" err="1" smtClean="0"/>
                        <a:t>Metallurgy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Metalurgical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eng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3492/3181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60.59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Prof. Dan </a:t>
                      </a:r>
                      <a:r>
                        <a:rPr lang="cs-CZ" dirty="0" err="1" smtClean="0"/>
                        <a:t>Shechtman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Nobelova cena za chemii 2011</a:t>
                      </a:r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Chemistry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Biochemistry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molecular</a:t>
                      </a:r>
                      <a:r>
                        <a:rPr lang="cs-CZ" baseline="0" dirty="0" smtClean="0"/>
                        <a:t> biology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15451/10984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05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Physics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4588/4572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208.55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Prof. P.W. </a:t>
                      </a:r>
                      <a:r>
                        <a:rPr lang="cs-CZ" dirty="0" err="1" smtClean="0"/>
                        <a:t>Higgs</a:t>
                      </a:r>
                      <a:r>
                        <a:rPr lang="cs-CZ" dirty="0" smtClean="0"/>
                        <a:t>, Nobelova cena za fyziku 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1979836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3100462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4221088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5341714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4. místě…</a:t>
            </a:r>
            <a:endParaRPr lang="cs-CZ" dirty="0"/>
          </a:p>
        </p:txBody>
      </p:sp>
      <p:pic>
        <p:nvPicPr>
          <p:cNvPr id="1026" name="Picture 2" descr="Pot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10" y="1988840"/>
            <a:ext cx="500088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616530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Potato</a:t>
            </a:r>
            <a:r>
              <a:rPr lang="en-US" sz="1000" dirty="0"/>
              <a:t>. [Photography]. Retrieved from </a:t>
            </a:r>
            <a:r>
              <a:rPr lang="en-US" sz="1000" dirty="0" err="1"/>
              <a:t>Encyclopædia</a:t>
            </a:r>
            <a:r>
              <a:rPr lang="en-US" sz="1000" dirty="0"/>
              <a:t> Britannica </a:t>
            </a:r>
            <a:r>
              <a:rPr lang="en-US" sz="1000" dirty="0" err="1"/>
              <a:t>ImageQuest</a:t>
            </a:r>
            <a:r>
              <a:rPr lang="en-US" sz="1000" dirty="0"/>
              <a:t>. </a:t>
            </a:r>
            <a:br>
              <a:rPr lang="en-US" sz="1000" dirty="0"/>
            </a:br>
            <a:r>
              <a:rPr lang="en-US" sz="1000" dirty="0">
                <a:hlinkClick r:id="rId3"/>
              </a:rPr>
              <a:t>http://quest.eb.com/#/search/156_2410939/1/156_2410939/cite</a:t>
            </a:r>
            <a:endParaRPr lang="en-US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82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3. místě…</a:t>
            </a:r>
            <a:endParaRPr lang="cs-CZ" dirty="0"/>
          </a:p>
        </p:txBody>
      </p:sp>
      <p:pic>
        <p:nvPicPr>
          <p:cNvPr id="2050" name="Picture 2" descr="London 2012 Medals Being Produced by Royal Mint, PONTYCLUN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" y="126876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9647" y="6403915"/>
            <a:ext cx="6527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London 2012 Medals Being Produced by Royal Mint</a:t>
            </a:r>
            <a:r>
              <a:rPr lang="en-US" sz="1000" dirty="0"/>
              <a:t>. [Photography]. Retrieved from </a:t>
            </a:r>
            <a:r>
              <a:rPr lang="en-US" sz="1000" dirty="0" err="1"/>
              <a:t>Encyclopædia</a:t>
            </a:r>
            <a:r>
              <a:rPr lang="en-US" sz="1000" dirty="0"/>
              <a:t> Britannica </a:t>
            </a:r>
            <a:r>
              <a:rPr lang="en-US" sz="1000" dirty="0" err="1"/>
              <a:t>ImageQuest</a:t>
            </a:r>
            <a:r>
              <a:rPr lang="en-US" sz="1000" dirty="0"/>
              <a:t>. </a:t>
            </a:r>
            <a:br>
              <a:rPr lang="en-US" sz="1000" dirty="0"/>
            </a:br>
            <a:r>
              <a:rPr lang="en-US" sz="1000" dirty="0">
                <a:hlinkClick r:id="rId3"/>
              </a:rPr>
              <a:t>http://quest.eb.com/#/search/115_3907467/1/115_3907467/cite</a:t>
            </a:r>
            <a:endParaRPr lang="en-US" sz="1000" dirty="0"/>
          </a:p>
          <a:p>
            <a:endParaRPr lang="cs-CZ" sz="1000" dirty="0"/>
          </a:p>
        </p:txBody>
      </p:sp>
      <p:sp>
        <p:nvSpPr>
          <p:cNvPr id="4" name="Obdélník 3"/>
          <p:cNvSpPr/>
          <p:nvPr/>
        </p:nvSpPr>
        <p:spPr>
          <a:xfrm>
            <a:off x="3203848" y="1268760"/>
            <a:ext cx="4929674" cy="50768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8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2. místě…</a:t>
            </a:r>
            <a:endParaRPr lang="cs-CZ" dirty="0"/>
          </a:p>
        </p:txBody>
      </p:sp>
      <p:pic>
        <p:nvPicPr>
          <p:cNvPr id="2050" name="Picture 2" descr="London 2012 Medals Being Produced by Royal Mint, PONTYCLUN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" y="126876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9647" y="6403915"/>
            <a:ext cx="6527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London 2012 Medals Being Produced by Royal Mint</a:t>
            </a:r>
            <a:r>
              <a:rPr lang="en-US" sz="1000" dirty="0"/>
              <a:t>. [Photography]. Retrieved from </a:t>
            </a:r>
            <a:r>
              <a:rPr lang="en-US" sz="1000" dirty="0" err="1"/>
              <a:t>Encyclopædia</a:t>
            </a:r>
            <a:r>
              <a:rPr lang="en-US" sz="1000" dirty="0"/>
              <a:t> Britannica </a:t>
            </a:r>
            <a:r>
              <a:rPr lang="en-US" sz="1000" dirty="0" err="1"/>
              <a:t>ImageQuest</a:t>
            </a:r>
            <a:r>
              <a:rPr lang="en-US" sz="1000" dirty="0"/>
              <a:t>. </a:t>
            </a:r>
            <a:br>
              <a:rPr lang="en-US" sz="1000" dirty="0"/>
            </a:br>
            <a:r>
              <a:rPr lang="en-US" sz="1000" dirty="0">
                <a:hlinkClick r:id="rId3"/>
              </a:rPr>
              <a:t>http://quest.eb.com/#/search/115_3907467/1/115_3907467/cite</a:t>
            </a:r>
            <a:endParaRPr lang="en-US" sz="1000" dirty="0"/>
          </a:p>
          <a:p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513522" y="1263005"/>
            <a:ext cx="4929674" cy="50768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Vítězem se stává…</a:t>
            </a:r>
            <a:endParaRPr lang="cs-CZ" dirty="0"/>
          </a:p>
        </p:txBody>
      </p:sp>
      <p:pic>
        <p:nvPicPr>
          <p:cNvPr id="2050" name="Picture 2" descr="London 2012 Medals Being Produced by Royal Mint, PONTYCLUN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" y="126876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9647" y="6403915"/>
            <a:ext cx="6527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London 2012 Medals Being Produced by Royal Mint</a:t>
            </a:r>
            <a:r>
              <a:rPr lang="en-US" sz="1000" dirty="0"/>
              <a:t>. [Photography]. Retrieved from </a:t>
            </a:r>
            <a:r>
              <a:rPr lang="en-US" sz="1000" dirty="0" err="1"/>
              <a:t>Encyclopædia</a:t>
            </a:r>
            <a:r>
              <a:rPr lang="en-US" sz="1000" dirty="0"/>
              <a:t> Britannica </a:t>
            </a:r>
            <a:r>
              <a:rPr lang="en-US" sz="1000" dirty="0" err="1"/>
              <a:t>ImageQuest</a:t>
            </a:r>
            <a:r>
              <a:rPr lang="en-US" sz="1000" dirty="0"/>
              <a:t>. </a:t>
            </a:r>
            <a:br>
              <a:rPr lang="en-US" sz="1000" dirty="0"/>
            </a:br>
            <a:r>
              <a:rPr lang="en-US" sz="1000" dirty="0">
                <a:hlinkClick r:id="rId3"/>
              </a:rPr>
              <a:t>http://quest.eb.com/#/search/115_3907467/1/115_3907467/cite</a:t>
            </a:r>
            <a:endParaRPr lang="en-US" sz="1000" dirty="0"/>
          </a:p>
          <a:p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513522" y="1263005"/>
            <a:ext cx="2690326" cy="50768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443196" y="1268760"/>
            <a:ext cx="2690326" cy="50768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Výsledek…</a:t>
            </a:r>
            <a:endParaRPr lang="cs-CZ" dirty="0"/>
          </a:p>
        </p:txBody>
      </p:sp>
      <p:pic>
        <p:nvPicPr>
          <p:cNvPr id="102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1979836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3100462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4221088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penclipart.org/image/300px/svg_to_png/1194/liftarn_Silhouette_of_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5341714"/>
            <a:ext cx="296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04048" y="308416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Dan </a:t>
            </a:r>
            <a:r>
              <a:rPr lang="cs-CZ" dirty="0" err="1"/>
              <a:t>Shechtman</a:t>
            </a:r>
            <a:r>
              <a:rPr lang="cs-CZ" dirty="0"/>
              <a:t>, Nobelova cena za chemii 2011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4048" y="539366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P.W. </a:t>
            </a:r>
            <a:r>
              <a:rPr lang="cs-CZ" dirty="0" err="1"/>
              <a:t>Higgs</a:t>
            </a:r>
            <a:r>
              <a:rPr lang="cs-CZ" dirty="0"/>
              <a:t>, Nobelova cena za fyziku </a:t>
            </a:r>
            <a:r>
              <a:rPr lang="cs-CZ" dirty="0" smtClean="0"/>
              <a:t>2013 (208 citací/publikaci)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British theoretical physicist Professor Peter Higgs (b.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88395"/>
            <a:ext cx="2231579" cy="15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923928" y="6043103"/>
            <a:ext cx="532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i="1" dirty="0" smtClean="0"/>
              <a:t>Fotografie:</a:t>
            </a:r>
          </a:p>
          <a:p>
            <a:r>
              <a:rPr lang="cs-CZ" sz="800" i="1" dirty="0" err="1" smtClean="0"/>
              <a:t>Israeli</a:t>
            </a:r>
            <a:r>
              <a:rPr lang="cs-CZ" sz="800" i="1" dirty="0" smtClean="0"/>
              <a:t> </a:t>
            </a:r>
            <a:r>
              <a:rPr lang="cs-CZ" sz="800" i="1" dirty="0"/>
              <a:t>Daniel </a:t>
            </a:r>
            <a:r>
              <a:rPr lang="cs-CZ" sz="800" i="1" dirty="0" err="1"/>
              <a:t>Shechtman</a:t>
            </a:r>
            <a:r>
              <a:rPr lang="cs-CZ" sz="800" i="1" dirty="0"/>
              <a:t> </a:t>
            </a:r>
            <a:r>
              <a:rPr lang="cs-CZ" sz="800" i="1" dirty="0" err="1"/>
              <a:t>Wins</a:t>
            </a:r>
            <a:r>
              <a:rPr lang="cs-CZ" sz="800" i="1" dirty="0"/>
              <a:t> Nobel </a:t>
            </a:r>
            <a:r>
              <a:rPr lang="cs-CZ" sz="800" i="1" dirty="0" err="1"/>
              <a:t>Chemistry</a:t>
            </a:r>
            <a:r>
              <a:rPr lang="cs-CZ" sz="800" i="1" dirty="0"/>
              <a:t> </a:t>
            </a:r>
            <a:r>
              <a:rPr lang="cs-CZ" sz="800" i="1" dirty="0" err="1"/>
              <a:t>Prize</a:t>
            </a:r>
            <a:r>
              <a:rPr lang="cs-CZ" sz="800" dirty="0"/>
              <a:t>. [</a:t>
            </a:r>
            <a:r>
              <a:rPr lang="cs-CZ" sz="800" dirty="0" err="1"/>
              <a:t>Photography</a:t>
            </a:r>
            <a:r>
              <a:rPr lang="cs-CZ" sz="800" dirty="0"/>
              <a:t>]. </a:t>
            </a:r>
            <a:r>
              <a:rPr lang="cs-CZ" sz="800" dirty="0" err="1"/>
              <a:t>Retrieved</a:t>
            </a:r>
            <a:r>
              <a:rPr lang="cs-CZ" sz="800" dirty="0"/>
              <a:t> </a:t>
            </a:r>
            <a:r>
              <a:rPr lang="cs-CZ" sz="800" dirty="0" err="1"/>
              <a:t>from</a:t>
            </a:r>
            <a:r>
              <a:rPr lang="cs-CZ" sz="800" dirty="0"/>
              <a:t> </a:t>
            </a:r>
            <a:r>
              <a:rPr lang="cs-CZ" sz="800" dirty="0" err="1"/>
              <a:t>Encyclopædia</a:t>
            </a:r>
            <a:r>
              <a:rPr lang="cs-CZ" sz="800" dirty="0"/>
              <a:t> </a:t>
            </a:r>
            <a:r>
              <a:rPr lang="cs-CZ" sz="800" dirty="0" err="1"/>
              <a:t>Britannica</a:t>
            </a:r>
            <a:r>
              <a:rPr lang="cs-CZ" sz="800" dirty="0"/>
              <a:t> </a:t>
            </a:r>
            <a:r>
              <a:rPr lang="cs-CZ" sz="800" dirty="0" err="1"/>
              <a:t>ImageQuest</a:t>
            </a:r>
            <a:r>
              <a:rPr lang="cs-CZ" sz="800" dirty="0"/>
              <a:t>. </a:t>
            </a:r>
            <a:br>
              <a:rPr lang="cs-CZ" sz="800" dirty="0"/>
            </a:br>
            <a:r>
              <a:rPr lang="cs-CZ" sz="800" dirty="0">
                <a:hlinkClick r:id="rId5"/>
              </a:rPr>
              <a:t>http://quest.eb.com/#/search/115_3898080/1/115_3898080/cite</a:t>
            </a:r>
            <a:endParaRPr lang="cs-CZ" sz="800" dirty="0"/>
          </a:p>
          <a:p>
            <a:r>
              <a:rPr lang="cs-CZ" sz="800" i="1" dirty="0" err="1" smtClean="0"/>
              <a:t>British</a:t>
            </a:r>
            <a:r>
              <a:rPr lang="cs-CZ" sz="800" i="1" dirty="0" smtClean="0"/>
              <a:t> </a:t>
            </a:r>
            <a:r>
              <a:rPr lang="cs-CZ" sz="800" i="1" dirty="0" err="1"/>
              <a:t>theoretical</a:t>
            </a:r>
            <a:r>
              <a:rPr lang="cs-CZ" sz="800" i="1" dirty="0"/>
              <a:t> </a:t>
            </a:r>
            <a:r>
              <a:rPr lang="cs-CZ" sz="800" i="1" dirty="0" err="1"/>
              <a:t>physicist</a:t>
            </a:r>
            <a:r>
              <a:rPr lang="cs-CZ" sz="800" i="1" dirty="0"/>
              <a:t> Prof. Peter </a:t>
            </a:r>
            <a:r>
              <a:rPr lang="cs-CZ" sz="800" i="1" dirty="0" err="1"/>
              <a:t>Higgs</a:t>
            </a:r>
            <a:r>
              <a:rPr lang="cs-CZ" sz="800" dirty="0"/>
              <a:t>. [</a:t>
            </a:r>
            <a:r>
              <a:rPr lang="cs-CZ" sz="800" dirty="0" err="1"/>
              <a:t>Photography</a:t>
            </a:r>
            <a:r>
              <a:rPr lang="cs-CZ" sz="800" dirty="0"/>
              <a:t>]. </a:t>
            </a:r>
            <a:r>
              <a:rPr lang="cs-CZ" sz="800" dirty="0" err="1"/>
              <a:t>Retrieved</a:t>
            </a:r>
            <a:r>
              <a:rPr lang="cs-CZ" sz="800" dirty="0"/>
              <a:t> </a:t>
            </a:r>
            <a:r>
              <a:rPr lang="cs-CZ" sz="800" dirty="0" err="1"/>
              <a:t>from</a:t>
            </a:r>
            <a:r>
              <a:rPr lang="cs-CZ" sz="800" dirty="0"/>
              <a:t> </a:t>
            </a:r>
            <a:r>
              <a:rPr lang="cs-CZ" sz="800" dirty="0" err="1"/>
              <a:t>Encyclopædia</a:t>
            </a:r>
            <a:r>
              <a:rPr lang="cs-CZ" sz="800" dirty="0"/>
              <a:t> </a:t>
            </a:r>
            <a:r>
              <a:rPr lang="cs-CZ" sz="800" dirty="0" err="1"/>
              <a:t>Britannica</a:t>
            </a:r>
            <a:r>
              <a:rPr lang="cs-CZ" sz="800" dirty="0"/>
              <a:t> </a:t>
            </a:r>
            <a:r>
              <a:rPr lang="cs-CZ" sz="800" dirty="0" err="1"/>
              <a:t>ImageQuest</a:t>
            </a:r>
            <a:r>
              <a:rPr lang="cs-CZ" sz="800" dirty="0"/>
              <a:t>. </a:t>
            </a:r>
            <a:br>
              <a:rPr lang="cs-CZ" sz="800" dirty="0"/>
            </a:br>
            <a:r>
              <a:rPr lang="cs-CZ" sz="800" dirty="0">
                <a:hlinkClick r:id="rId6"/>
              </a:rPr>
              <a:t>http://quest.eb.com/#/</a:t>
            </a:r>
            <a:r>
              <a:rPr lang="cs-CZ" sz="800" dirty="0" smtClean="0">
                <a:hlinkClick r:id="rId6"/>
              </a:rPr>
              <a:t>search/132_1249998/1/132_1249998/cite</a:t>
            </a:r>
            <a:endParaRPr lang="cs-CZ" sz="800" dirty="0" smtClean="0"/>
          </a:p>
          <a:p>
            <a:r>
              <a:rPr lang="cs-CZ" sz="800" dirty="0"/>
              <a:t>http://www.uochb.cz/web/structure/698.html?lang=cz</a:t>
            </a:r>
            <a:endParaRPr lang="cs-CZ" sz="800" dirty="0" smtClean="0"/>
          </a:p>
        </p:txBody>
      </p:sp>
      <p:pic>
        <p:nvPicPr>
          <p:cNvPr id="2052" name="Picture 4" descr="Israeli Daniel Shechtman Wins Nobel Chemistry Prize, HAIFA,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81" y="2782902"/>
            <a:ext cx="2250230" cy="149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onín Hol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29" y="3855566"/>
            <a:ext cx="2017398" cy="14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356349" y="1811719"/>
            <a:ext cx="410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 </a:t>
            </a:r>
            <a:r>
              <a:rPr lang="cs-CZ" dirty="0" err="1" smtClean="0"/>
              <a:t>Hendrik</a:t>
            </a:r>
            <a:r>
              <a:rPr lang="cs-CZ" dirty="0" smtClean="0"/>
              <a:t> </a:t>
            </a:r>
            <a:r>
              <a:rPr lang="cs-CZ" dirty="0" err="1" smtClean="0"/>
              <a:t>Sch</a:t>
            </a:r>
            <a:r>
              <a:rPr lang="cs-CZ" dirty="0" err="1"/>
              <a:t>ö</a:t>
            </a:r>
            <a:r>
              <a:rPr lang="en-US" dirty="0" smtClean="0"/>
              <a:t>n</a:t>
            </a:r>
            <a:r>
              <a:rPr lang="cs-CZ" dirty="0" smtClean="0"/>
              <a:t>, „největší podvodník za minulých 50 let ve světě vědy“, vymýšlená podvodná data, většina článku stažena (</a:t>
            </a:r>
            <a:r>
              <a:rPr lang="cs-CZ" dirty="0" err="1" smtClean="0"/>
              <a:t>Retracted</a:t>
            </a:r>
            <a:r>
              <a:rPr lang="cs-CZ" dirty="0" smtClean="0"/>
              <a:t> </a:t>
            </a:r>
            <a:r>
              <a:rPr lang="cs-CZ" dirty="0" err="1" smtClean="0"/>
              <a:t>papers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28456" y="427088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</a:t>
            </a:r>
            <a:r>
              <a:rPr lang="cs-CZ" dirty="0" smtClean="0"/>
              <a:t>Antonín Holý</a:t>
            </a:r>
            <a:endParaRPr lang="cs-CZ" dirty="0"/>
          </a:p>
          <a:p>
            <a:endParaRPr lang="cs-CZ" dirty="0"/>
          </a:p>
        </p:txBody>
      </p:sp>
      <p:sp>
        <p:nvSpPr>
          <p:cNvPr id="11" name="Násobení 10"/>
          <p:cNvSpPr/>
          <p:nvPr/>
        </p:nvSpPr>
        <p:spPr>
          <a:xfrm>
            <a:off x="1547664" y="1787748"/>
            <a:ext cx="1079533" cy="77715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83716" y="56210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85601" y="33611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83716" y="439548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86451" y="222721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115616" y="5276544"/>
            <a:ext cx="8135411" cy="1597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115616" y="3964557"/>
            <a:ext cx="8135411" cy="1311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103880" y="2852621"/>
            <a:ext cx="8135411" cy="1163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1115615" y="1688899"/>
            <a:ext cx="8135411" cy="1323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8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Bibliometrické</a:t>
            </a:r>
            <a:r>
              <a:rPr lang="cs-CZ" dirty="0" smtClean="0"/>
              <a:t> nástroje</a:t>
            </a:r>
          </a:p>
          <a:p>
            <a:pPr lvl="1"/>
            <a:r>
              <a:rPr lang="cs-CZ" dirty="0" smtClean="0"/>
              <a:t>přínosy:</a:t>
            </a:r>
          </a:p>
          <a:p>
            <a:pPr lvl="2"/>
            <a:r>
              <a:rPr lang="cs-CZ" dirty="0" smtClean="0"/>
              <a:t>možnost najít kvalitu a změny ve výzkumu instituce</a:t>
            </a:r>
          </a:p>
          <a:p>
            <a:pPr lvl="2"/>
            <a:r>
              <a:rPr lang="cs-CZ" dirty="0" smtClean="0"/>
              <a:t>hlubší vhled d</a:t>
            </a:r>
            <a:r>
              <a:rPr lang="en-US" dirty="0" smtClean="0"/>
              <a:t>o </a:t>
            </a:r>
            <a:r>
              <a:rPr lang="cs-CZ" dirty="0" smtClean="0"/>
              <a:t>výzkumu instituce</a:t>
            </a:r>
            <a:endParaRPr lang="en-US" dirty="0" smtClean="0"/>
          </a:p>
          <a:p>
            <a:r>
              <a:rPr lang="en-US" dirty="0" err="1" smtClean="0"/>
              <a:t>Pozor</a:t>
            </a:r>
            <a:r>
              <a:rPr lang="en-US" dirty="0" smtClean="0"/>
              <a:t>:</a:t>
            </a:r>
            <a:endParaRPr lang="cs-CZ" dirty="0" smtClean="0"/>
          </a:p>
          <a:p>
            <a:pPr lvl="1"/>
            <a:r>
              <a:rPr lang="en-US" dirty="0" err="1" smtClean="0"/>
              <a:t>mechanick</a:t>
            </a:r>
            <a:r>
              <a:rPr lang="cs-CZ" dirty="0" smtClean="0"/>
              <a:t>á aplikace vede často k zavádějícím výsledkům</a:t>
            </a:r>
          </a:p>
          <a:p>
            <a:pPr lvl="1"/>
            <a:r>
              <a:rPr lang="cs-CZ" dirty="0" smtClean="0"/>
              <a:t>hodnotitel by ideálně měl mít vhled do instituce a vědního oboru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5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Některé vlastnosti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88533"/>
              </p:ext>
            </p:extLst>
          </p:nvPr>
        </p:nvGraphicFramePr>
        <p:xfrm>
          <a:off x="107504" y="1005840"/>
          <a:ext cx="903649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736"/>
                <a:gridCol w="1186784"/>
                <a:gridCol w="1514730"/>
                <a:gridCol w="2120623"/>
                <a:gridCol w="212062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Časové</a:t>
                      </a:r>
                      <a:r>
                        <a:rPr lang="cs-CZ" baseline="0" dirty="0" smtClean="0"/>
                        <a:t> okno publikací /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Zahrnutí </a:t>
                      </a:r>
                      <a:r>
                        <a:rPr lang="cs-CZ" dirty="0" err="1" smtClean="0"/>
                        <a:t>autocitací</a:t>
                      </a:r>
                      <a:r>
                        <a:rPr lang="cs-CZ" dirty="0" smtClean="0"/>
                        <a:t> časopisu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Typický</a:t>
                      </a:r>
                      <a:r>
                        <a:rPr lang="cs-CZ" baseline="0" dirty="0" smtClean="0"/>
                        <a:t> r</a:t>
                      </a:r>
                      <a:r>
                        <a:rPr lang="cs-CZ" dirty="0" smtClean="0"/>
                        <a:t>ozsah</a:t>
                      </a:r>
                      <a:r>
                        <a:rPr lang="cs-CZ" baseline="0" dirty="0" smtClean="0"/>
                        <a:t> hodnot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Zahrnuje</a:t>
                      </a:r>
                      <a:r>
                        <a:rPr lang="cs-CZ" baseline="0" dirty="0" smtClean="0"/>
                        <a:t> normalizaci vůči oboru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Impact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Factor</a:t>
                      </a:r>
                      <a:r>
                        <a:rPr lang="cs-CZ" baseline="0" dirty="0" smtClean="0"/>
                        <a:t> (IF)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nebo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r>
                        <a:rPr lang="cs-CZ" sz="1200" baseline="0" dirty="0" smtClean="0"/>
                        <a:t> (* existuje IF bez </a:t>
                      </a:r>
                      <a:r>
                        <a:rPr lang="cs-CZ" sz="1200" baseline="0" dirty="0" err="1" smtClean="0"/>
                        <a:t>autocitací</a:t>
                      </a:r>
                      <a:r>
                        <a:rPr lang="cs-CZ" sz="1200" baseline="0" dirty="0" smtClean="0"/>
                        <a:t> časopisu</a:t>
                      </a:r>
                      <a:r>
                        <a:rPr lang="en-US" sz="1200" baseline="0" dirty="0" smtClean="0"/>
                        <a:t>;</a:t>
                      </a:r>
                      <a:r>
                        <a:rPr lang="cs-CZ" sz="1200" baseline="0" dirty="0" smtClean="0"/>
                        <a:t> penalizace přílišných </a:t>
                      </a:r>
                      <a:r>
                        <a:rPr lang="cs-CZ" sz="1200" baseline="0" dirty="0" err="1" smtClean="0"/>
                        <a:t>autocitací</a:t>
                      </a:r>
                      <a:r>
                        <a:rPr lang="cs-CZ" sz="1200" baseline="0" dirty="0" smtClean="0"/>
                        <a:t>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0</a:t>
                      </a:r>
                      <a:r>
                        <a:rPr lang="cs-CZ" baseline="0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cs-CZ" baseline="0" dirty="0" smtClean="0"/>
                        <a:t>do cca 30 až 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br>
                        <a:rPr lang="cs-CZ" dirty="0" smtClean="0"/>
                      </a:br>
                      <a:r>
                        <a:rPr lang="cs-CZ" sz="1400" dirty="0" smtClean="0"/>
                        <a:t>následné ex-post normalizace</a:t>
                      </a:r>
                      <a:r>
                        <a:rPr lang="cs-CZ" sz="1400" baseline="0" dirty="0" smtClean="0"/>
                        <a:t> spoléhají na správnost dělení do oborů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Eigenfactor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vyloučeny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pozor, popisuje časopis,</a:t>
                      </a:r>
                      <a:r>
                        <a:rPr lang="cs-CZ" baseline="0" dirty="0" smtClean="0"/>
                        <a:t> ne článek</a:t>
                      </a:r>
                      <a:r>
                        <a:rPr lang="en-US" baseline="0" dirty="0" smtClean="0"/>
                        <a:t>!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ArticleInfluence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vyloučeny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normalizované</a:t>
                      </a:r>
                      <a:r>
                        <a:rPr lang="cs-CZ" baseline="0" dirty="0" smtClean="0"/>
                        <a:t> - </a:t>
                      </a:r>
                      <a:r>
                        <a:rPr lang="cs-CZ" dirty="0" smtClean="0"/>
                        <a:t>vliv</a:t>
                      </a:r>
                      <a:r>
                        <a:rPr lang="cs-CZ" baseline="0" dirty="0" smtClean="0"/>
                        <a:t> článku: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1.0</a:t>
                      </a:r>
                      <a:r>
                        <a:rPr lang="cs-CZ" baseline="0" dirty="0" smtClean="0"/>
                        <a:t> = průměrný,</a:t>
                      </a:r>
                      <a:br>
                        <a:rPr lang="cs-CZ" baseline="0" dirty="0" smtClean="0"/>
                      </a:br>
                      <a:r>
                        <a:rPr lang="en-US" baseline="0" dirty="0" smtClean="0"/>
                        <a:t>&gt; 1</a:t>
                      </a:r>
                      <a:r>
                        <a:rPr lang="cs-CZ" baseline="0" dirty="0" smtClean="0"/>
                        <a:t>.0</a:t>
                      </a:r>
                      <a:r>
                        <a:rPr lang="en-US" baseline="0" dirty="0" smtClean="0"/>
                        <a:t> </a:t>
                      </a:r>
                      <a:r>
                        <a:rPr lang="cs-CZ" baseline="0" dirty="0" smtClean="0"/>
                        <a:t>n</a:t>
                      </a:r>
                      <a:r>
                        <a:rPr lang="en-US" baseline="0" dirty="0" err="1" smtClean="0"/>
                        <a:t>adpr</a:t>
                      </a:r>
                      <a:r>
                        <a:rPr lang="cs-CZ" baseline="0" dirty="0" err="1" smtClean="0"/>
                        <a:t>ům</a:t>
                      </a:r>
                      <a:r>
                        <a:rPr lang="cs-CZ" baseline="0" dirty="0" smtClean="0"/>
                        <a:t>.,</a:t>
                      </a:r>
                    </a:p>
                    <a:p>
                      <a:r>
                        <a:rPr lang="en-US" baseline="0" dirty="0" smtClean="0"/>
                        <a:t>&lt; 1</a:t>
                      </a:r>
                      <a:r>
                        <a:rPr lang="cs-CZ" baseline="0" dirty="0" smtClean="0"/>
                        <a:t>.0</a:t>
                      </a:r>
                      <a:r>
                        <a:rPr lang="en-US" baseline="0" dirty="0" smtClean="0"/>
                        <a:t> </a:t>
                      </a:r>
                      <a:r>
                        <a:rPr lang="cs-CZ" baseline="0" dirty="0" err="1" smtClean="0"/>
                        <a:t>podprům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ano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Source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Normalized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Impact</a:t>
                      </a:r>
                      <a:r>
                        <a:rPr lang="cs-CZ" baseline="0" dirty="0" smtClean="0"/>
                        <a:t> per </a:t>
                      </a:r>
                      <a:r>
                        <a:rPr lang="cs-CZ" baseline="0" dirty="0" err="1" smtClean="0"/>
                        <a:t>Paper</a:t>
                      </a:r>
                      <a:r>
                        <a:rPr lang="cs-CZ" baseline="0" dirty="0" smtClean="0"/>
                        <a:t> (</a:t>
                      </a:r>
                      <a:r>
                        <a:rPr lang="cs-CZ" dirty="0" smtClean="0"/>
                        <a:t>SNIP/SNIP2)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 do</a:t>
                      </a:r>
                      <a:r>
                        <a:rPr lang="cs-CZ" baseline="0" dirty="0" smtClean="0"/>
                        <a:t> cca 10 až 15 (i více)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ano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SCImago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Journal</a:t>
                      </a:r>
                      <a:r>
                        <a:rPr lang="cs-CZ" dirty="0" smtClean="0"/>
                        <a:t> Rank (SJR)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omezeně do výše 33 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min. 0,1, do cca 10 </a:t>
                      </a:r>
                      <a:r>
                        <a:rPr lang="cs-CZ" baseline="0" dirty="0" smtClean="0"/>
                        <a:t>(i více)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</a:t>
            </a:r>
            <a:r>
              <a:rPr lang="en-US" dirty="0" smtClean="0"/>
              <a:t>-index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5248493"/>
                  </p:ext>
                </p:extLst>
              </p:nvPr>
            </p:nvGraphicFramePr>
            <p:xfrm>
              <a:off x="457200" y="1600200"/>
              <a:ext cx="80752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2623160"/>
                    <a:gridCol w="216024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Výskyt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Výpočet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Nutná znalost matematiky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h</a:t>
                          </a:r>
                          <a:r>
                            <a:rPr lang="cs-CZ" dirty="0" smtClean="0"/>
                            <a:t>-index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standard</a:t>
                          </a:r>
                        </a:p>
                        <a:p>
                          <a:r>
                            <a:rPr lang="cs-CZ" dirty="0" smtClean="0"/>
                            <a:t>(WOS, </a:t>
                          </a:r>
                          <a:r>
                            <a:rPr lang="cs-CZ" dirty="0" err="1" smtClean="0"/>
                            <a:t>Scopus</a:t>
                          </a:r>
                          <a:r>
                            <a:rPr lang="cs-CZ" baseline="0" dirty="0" smtClean="0"/>
                            <a:t> ad.)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seřaď sestupně</a:t>
                          </a:r>
                          <a:r>
                            <a:rPr lang="cs-CZ" baseline="0" dirty="0" smtClean="0"/>
                            <a:t> podle citací</a:t>
                          </a:r>
                          <a:r>
                            <a:rPr lang="en-US" baseline="0" dirty="0" smtClean="0"/>
                            <a:t>, </a:t>
                          </a:r>
                          <a:r>
                            <a:rPr lang="en-US" baseline="0" dirty="0" err="1" smtClean="0"/>
                            <a:t>pak</a:t>
                          </a:r>
                          <a:r>
                            <a:rPr lang="en-US" baseline="0" dirty="0" smtClean="0"/>
                            <a:t> pro </a:t>
                          </a:r>
                          <a:r>
                            <a:rPr lang="cs-CZ" i="1" baseline="0" dirty="0" smtClean="0"/>
                            <a:t>h</a:t>
                          </a:r>
                          <a:r>
                            <a:rPr lang="cs-CZ" baseline="0" dirty="0" smtClean="0"/>
                            <a:t>:</a:t>
                          </a:r>
                        </a:p>
                        <a:p>
                          <a:r>
                            <a:rPr lang="cs-CZ" baseline="0" dirty="0" smtClean="0"/>
                            <a:t>citace </a:t>
                          </a:r>
                          <a:r>
                            <a:rPr lang="cs-CZ" i="1" baseline="0" dirty="0" smtClean="0"/>
                            <a:t>h</a:t>
                          </a:r>
                          <a:r>
                            <a:rPr lang="cs-CZ" baseline="0" dirty="0" smtClean="0"/>
                            <a:t>-</a:t>
                          </a:r>
                          <a:r>
                            <a:rPr lang="cs-CZ" baseline="0" dirty="0" err="1" smtClean="0"/>
                            <a:t>tého</a:t>
                          </a:r>
                          <a:r>
                            <a:rPr lang="cs-CZ" baseline="0" dirty="0" smtClean="0"/>
                            <a:t> článku: </a:t>
                          </a:r>
                          <a14:m>
                            <m:oMath xmlns:m="http://schemas.openxmlformats.org/officeDocument/2006/math">
                              <m:r>
                                <a:rPr lang="cs-CZ" i="1" baseline="0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oMath>
                          </a14:m>
                          <a:endParaRPr lang="en-US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aseline="0" dirty="0" smtClean="0"/>
                            <a:t>citace (</a:t>
                          </a:r>
                          <a:r>
                            <a:rPr lang="cs-CZ" i="1" baseline="0" dirty="0" smtClean="0"/>
                            <a:t>h</a:t>
                          </a:r>
                          <a:r>
                            <a:rPr lang="en-US" i="1" baseline="0" dirty="0" smtClean="0"/>
                            <a:t>+1</a:t>
                          </a:r>
                          <a:r>
                            <a:rPr lang="cs-CZ" i="1" baseline="0" dirty="0" smtClean="0"/>
                            <a:t>)</a:t>
                          </a:r>
                          <a:r>
                            <a:rPr lang="en-US" i="0" baseline="0" dirty="0" smtClean="0"/>
                            <a:t>n</a:t>
                          </a:r>
                          <a:r>
                            <a:rPr lang="cs-CZ" i="0" baseline="0" dirty="0" err="1" smtClean="0"/>
                            <a:t>ího</a:t>
                          </a:r>
                          <a:r>
                            <a:rPr lang="cs-CZ" baseline="0" dirty="0" smtClean="0"/>
                            <a:t> článku: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oMath>
                          </a14:m>
                          <a:endParaRPr lang="en-US" baseline="0" dirty="0" smtClean="0"/>
                        </a:p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2. až 3. třída ZŠ</a:t>
                          </a:r>
                          <a:r>
                            <a:rPr lang="cs-CZ" baseline="0" dirty="0" smtClean="0"/>
                            <a:t> (řazení a porovnání čísel v oboru 0-100, resp. 0-1000)</a:t>
                          </a:r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5248493"/>
                  </p:ext>
                </p:extLst>
              </p:nvPr>
            </p:nvGraphicFramePr>
            <p:xfrm>
              <a:off x="457200" y="1600200"/>
              <a:ext cx="80752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2623160"/>
                    <a:gridCol w="216024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Výskyt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Výpočet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Nutná znalost matematiky</a:t>
                          </a:r>
                        </a:p>
                      </a:txBody>
                      <a:tcPr/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h</a:t>
                          </a:r>
                          <a:r>
                            <a:rPr lang="cs-CZ" dirty="0" smtClean="0"/>
                            <a:t>-index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standard</a:t>
                          </a:r>
                        </a:p>
                        <a:p>
                          <a:r>
                            <a:rPr lang="cs-CZ" dirty="0" smtClean="0"/>
                            <a:t>(WOS, </a:t>
                          </a:r>
                          <a:r>
                            <a:rPr lang="cs-CZ" dirty="0" err="1" smtClean="0"/>
                            <a:t>Scopus</a:t>
                          </a:r>
                          <a:r>
                            <a:rPr lang="cs-CZ" baseline="0" dirty="0" smtClean="0"/>
                            <a:t> ad.)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290" t="-38596" r="-82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2. až 3. třída ZŠ</a:t>
                          </a:r>
                          <a:r>
                            <a:rPr lang="cs-CZ" baseline="0" dirty="0" smtClean="0"/>
                            <a:t> (řazení a porovnání čísel v oboru 0-100, resp. 0-1000)</a:t>
                          </a:r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91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(veličin)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extenzivní</a:t>
            </a:r>
          </a:p>
          <a:p>
            <a:pPr lvl="1"/>
            <a:r>
              <a:rPr lang="cs-CZ" i="1" dirty="0" smtClean="0"/>
              <a:t>fyzikálně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je úměrná velikosti systému</a:t>
            </a:r>
          </a:p>
          <a:p>
            <a:pPr lvl="2"/>
            <a:r>
              <a:rPr lang="cs-CZ" dirty="0" smtClean="0"/>
              <a:t>jsou aditivní</a:t>
            </a:r>
          </a:p>
          <a:p>
            <a:pPr lvl="1"/>
            <a:r>
              <a:rPr lang="cs-CZ" dirty="0" smtClean="0"/>
              <a:t>závisí na velikosti instituce: „</a:t>
            </a:r>
            <a:r>
              <a:rPr lang="cs-CZ" dirty="0" err="1" smtClean="0"/>
              <a:t>size-dependent</a:t>
            </a:r>
            <a:r>
              <a:rPr lang="cs-CZ" dirty="0" smtClean="0"/>
              <a:t>“, „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r>
              <a:rPr lang="cs-CZ" dirty="0" smtClean="0"/>
              <a:t>“ apod.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cs-CZ" dirty="0" smtClean="0"/>
              <a:t>ř.: počet publikací, počet citací ad.</a:t>
            </a:r>
          </a:p>
          <a:p>
            <a:r>
              <a:rPr lang="cs-CZ" dirty="0" smtClean="0"/>
              <a:t>intenzivní</a:t>
            </a:r>
          </a:p>
          <a:p>
            <a:pPr lvl="1"/>
            <a:r>
              <a:rPr lang="cs-CZ" i="1" dirty="0"/>
              <a:t>fyzikálně</a:t>
            </a:r>
            <a:r>
              <a:rPr lang="cs-CZ" dirty="0"/>
              <a:t>:</a:t>
            </a:r>
          </a:p>
          <a:p>
            <a:pPr lvl="2"/>
            <a:r>
              <a:rPr lang="cs-CZ" dirty="0" smtClean="0"/>
              <a:t>na velikosti soustavy nezáleží</a:t>
            </a:r>
          </a:p>
          <a:p>
            <a:pPr lvl="1"/>
            <a:r>
              <a:rPr lang="cs-CZ" dirty="0" smtClean="0"/>
              <a:t>nezávislá </a:t>
            </a:r>
            <a:r>
              <a:rPr lang="cs-CZ" dirty="0"/>
              <a:t>na velikosti </a:t>
            </a:r>
            <a:r>
              <a:rPr lang="cs-CZ" dirty="0" smtClean="0"/>
              <a:t>instituce: </a:t>
            </a:r>
            <a:r>
              <a:rPr lang="cs-CZ" dirty="0"/>
              <a:t>„</a:t>
            </a:r>
            <a:r>
              <a:rPr lang="cs-CZ" dirty="0" err="1" smtClean="0"/>
              <a:t>size</a:t>
            </a:r>
            <a:r>
              <a:rPr lang="cs-CZ" dirty="0" smtClean="0"/>
              <a:t>-independent“</a:t>
            </a:r>
          </a:p>
          <a:p>
            <a:pPr lvl="1"/>
            <a:r>
              <a:rPr lang="cs-CZ" dirty="0" smtClean="0"/>
              <a:t>př.: citace/publikaci</a:t>
            </a:r>
            <a:r>
              <a:rPr lang="en-US" dirty="0" smtClean="0"/>
              <a:t>;</a:t>
            </a:r>
            <a:r>
              <a:rPr lang="cs-CZ" dirty="0" smtClean="0"/>
              <a:t> podíl publikací v nejlepším </a:t>
            </a:r>
            <a:r>
              <a:rPr lang="en-US" dirty="0" err="1" smtClean="0"/>
              <a:t>percentilu</a:t>
            </a:r>
            <a:r>
              <a:rPr lang="en-US" dirty="0" smtClean="0"/>
              <a:t>, </a:t>
            </a:r>
            <a:r>
              <a:rPr lang="en-US" dirty="0" err="1" smtClean="0"/>
              <a:t>kvartilu</a:t>
            </a:r>
            <a:r>
              <a:rPr lang="cs-CZ" dirty="0"/>
              <a:t> </a:t>
            </a:r>
            <a:r>
              <a:rPr lang="cs-CZ" dirty="0" smtClean="0"/>
              <a:t>apod.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Některé jsou funkcí oboru, času.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5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institucí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Zjednodušený příklad – srovnání institucí pro jeden časopis</a:t>
            </a:r>
            <a:endParaRPr lang="cs-CZ" dirty="0"/>
          </a:p>
        </p:txBody>
      </p:sp>
      <p:pic>
        <p:nvPicPr>
          <p:cNvPr id="1026" name="Picture 2" descr="Poly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2801"/>
            <a:ext cx="152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1647875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Polymer</a:t>
            </a:r>
            <a:r>
              <a:rPr lang="en-US" dirty="0" smtClean="0"/>
              <a:t> </a:t>
            </a:r>
            <a:r>
              <a:rPr lang="cs-CZ" dirty="0" smtClean="0"/>
              <a:t>je v </a:t>
            </a:r>
            <a:r>
              <a:rPr lang="en-US" dirty="0" smtClean="0"/>
              <a:t>Q1 (</a:t>
            </a:r>
            <a:r>
              <a:rPr lang="cs-CZ" dirty="0" smtClean="0"/>
              <a:t>1. </a:t>
            </a:r>
            <a:r>
              <a:rPr lang="cs-CZ" dirty="0" err="1" smtClean="0"/>
              <a:t>kvartil</a:t>
            </a:r>
            <a:r>
              <a:rPr lang="en-US" dirty="0" smtClean="0"/>
              <a:t>)</a:t>
            </a:r>
            <a:r>
              <a:rPr lang="cs-CZ" dirty="0" smtClean="0"/>
              <a:t> časopisů v </a:t>
            </a:r>
            <a:r>
              <a:rPr lang="en-US" dirty="0" smtClean="0"/>
              <a:t>ISI </a:t>
            </a:r>
            <a:r>
              <a:rPr lang="en-US" dirty="0"/>
              <a:t>JCR </a:t>
            </a:r>
            <a:r>
              <a:rPr lang="cs-CZ" dirty="0" smtClean="0"/>
              <a:t>kategorii</a:t>
            </a:r>
            <a:r>
              <a:rPr lang="en-US" dirty="0" smtClean="0"/>
              <a:t> </a:t>
            </a:r>
            <a:r>
              <a:rPr lang="en-US" dirty="0"/>
              <a:t>Polymer Science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95836" y="2848204"/>
            <a:ext cx="599920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Porovnání: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ETH </a:t>
            </a:r>
            <a:r>
              <a:rPr lang="cs-CZ" dirty="0" err="1" smtClean="0"/>
              <a:t>Zürich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Virtuální česká </a:t>
            </a:r>
            <a:r>
              <a:rPr lang="cs-CZ" dirty="0" smtClean="0"/>
              <a:t>nad-univerzita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(UK + VŠCHT + VUT + </a:t>
            </a:r>
            <a:r>
              <a:rPr lang="cs-CZ" dirty="0" err="1"/>
              <a:t>UPce</a:t>
            </a:r>
            <a:r>
              <a:rPr lang="cs-CZ" dirty="0"/>
              <a:t> + MU + UTB + VŠB-TUO + ČVUT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sz="1600" i="1" dirty="0" smtClean="0"/>
              <a:t>(Pozn.: některé VŠ z ČR nejsou zahrnuty, protože neměly</a:t>
            </a:r>
            <a:br>
              <a:rPr lang="cs-CZ" sz="1600" i="1" dirty="0" smtClean="0"/>
            </a:br>
            <a:r>
              <a:rPr lang="cs-CZ" sz="1600" i="1" dirty="0" smtClean="0"/>
              <a:t>v tomto období žádné publikace v Polymeru).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Publikace v tomto titulu z let </a:t>
            </a:r>
            <a:r>
              <a:rPr lang="cs-CZ" b="1" dirty="0" smtClean="0"/>
              <a:t>2005 a 2006</a:t>
            </a:r>
            <a:r>
              <a:rPr lang="cs-CZ" dirty="0" smtClean="0"/>
              <a:t>.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r>
              <a:rPr lang="cs-CZ" dirty="0" smtClean="0"/>
              <a:t>Zdroj dat: </a:t>
            </a:r>
            <a:r>
              <a:rPr lang="cs-CZ" dirty="0" err="1" smtClean="0"/>
              <a:t>Scopus</a:t>
            </a:r>
            <a:r>
              <a:rPr lang="cs-CZ" dirty="0" smtClean="0"/>
              <a:t> </a:t>
            </a:r>
            <a:r>
              <a:rPr lang="cs-CZ" dirty="0" err="1" smtClean="0"/>
              <a:t>Citation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endParaRPr lang="cs-CZ" dirty="0"/>
          </a:p>
          <a:p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6611778"/>
            <a:ext cx="3401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</a:t>
            </a:r>
            <a:r>
              <a:rPr lang="cs-CZ" sz="1000" dirty="0"/>
              <a:t>: http://</a:t>
            </a:r>
            <a:r>
              <a:rPr lang="cs-CZ" sz="1000" dirty="0" smtClean="0"/>
              <a:t>www.journals.elsevier.com/polymer/, 8.10.2014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45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1745</Words>
  <Application>Microsoft Office PowerPoint</Application>
  <PresentationFormat>Předvádění na obrazovce (4:3)</PresentationFormat>
  <Paragraphs>442</Paragraphs>
  <Slides>49</Slides>
  <Notes>6</Notes>
  <HiddenSlides>8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Motiv systému Office</vt:lpstr>
      <vt:lpstr>Bibliometrie: přínosy, úskalí</vt:lpstr>
      <vt:lpstr>Prezentace aplikace PowerPoint</vt:lpstr>
      <vt:lpstr>Datové sady – srovnání</vt:lpstr>
      <vt:lpstr>Charakteristika časopisu (resp. typického článku z časopisu)</vt:lpstr>
      <vt:lpstr>Některé vlastnosti</vt:lpstr>
      <vt:lpstr>h-index</vt:lpstr>
      <vt:lpstr>Typy metrik (veličin)</vt:lpstr>
      <vt:lpstr>Srovnání institucí</vt:lpstr>
      <vt:lpstr>Zjednodušený příklad – srovnání institucí pro jeden časopis</vt:lpstr>
      <vt:lpstr>Příklad č. 1 – srovnání institucí</vt:lpstr>
      <vt:lpstr>Citovanost: Polymer (2005+2006) v r. 2007</vt:lpstr>
      <vt:lpstr>Vývoj citovanosti – kumulativní citace – období 2007-2013</vt:lpstr>
      <vt:lpstr>R. 2013 – srovnání univerzit (časopis Polymer 2005+2006)</vt:lpstr>
      <vt:lpstr>Charakteristika pomocí percentilů</vt:lpstr>
      <vt:lpstr>Srovnání – bibliometrický nástroj</vt:lpstr>
      <vt:lpstr>Počty publikací institucí v časopisu Polymer</vt:lpstr>
      <vt:lpstr>Srovnání institucí – Polymer, 2005+2006</vt:lpstr>
      <vt:lpstr>Kvantita vs. kvantita: Počet citací vs. počet publikací</vt:lpstr>
      <vt:lpstr>Intenzita vs. kvantita: Počet citací na publikaci vs. počet publikací</vt:lpstr>
      <vt:lpstr>Kvantita (výběr kvality) vs. kvantita vs. intenzita: Počet publikací v 25 % top publikací celosvětově vs. počet publikací vs. počet citací na publikaci</vt:lpstr>
      <vt:lpstr>Kvalita vs. kvantita vs. intenzita: Podíl v 25 % top publikací celosvětově vs. počet publikací vs. počet citací na publikaci</vt:lpstr>
      <vt:lpstr>Hledáme excelenci - finální rozhodnutí?</vt:lpstr>
      <vt:lpstr>Kvalita výzkumné skupiny</vt:lpstr>
      <vt:lpstr>Hodnocení tradiční</vt:lpstr>
      <vt:lpstr>Kolik (objem publikační činnosti) (kvantita vs. čas)</vt:lpstr>
      <vt:lpstr>Kde?</vt:lpstr>
      <vt:lpstr>Přehled za období 2011-2013, obor Chemistry</vt:lpstr>
      <vt:lpstr>Srovnání se světem a ČR: podíl publikací v top 25 % časopisů (podle SJR)</vt:lpstr>
      <vt:lpstr>Vývoj! – obor Chemistry, instituce v ČR podíl publikací v top 10 % časopisech (SJR) vs. citace na publikace vs. podíl v 25 % top publikacích (bublina)</vt:lpstr>
      <vt:lpstr>Srovnání kvalit: </vt:lpstr>
      <vt:lpstr>Prezentace aplikace PowerPoint</vt:lpstr>
      <vt:lpstr>Ověření – pohled na tituly</vt:lpstr>
      <vt:lpstr>Definice oborů</vt:lpstr>
      <vt:lpstr>Hledáme excelentního vědce</vt:lpstr>
      <vt:lpstr>Prvotní porovnání kandidátů</vt:lpstr>
      <vt:lpstr>1. screening – vyloučení nízkých hodnot</vt:lpstr>
      <vt:lpstr>Kandidát č. 2</vt:lpstr>
      <vt:lpstr>Další filtr</vt:lpstr>
      <vt:lpstr>Srovnání finalistů – publikace v top 5 % nejlepších časopisů (SJR)</vt:lpstr>
      <vt:lpstr>Prezentace aplikace PowerPoint</vt:lpstr>
      <vt:lpstr>Citace na publikaci vs. počet publikací (velikost bubliny – podíl publikací v top 5 % časopisů) (1996-2013)</vt:lpstr>
      <vt:lpstr>Porovnání lidí (WOS)?</vt:lpstr>
      <vt:lpstr>Porovnání lidí (WOS)?</vt:lpstr>
      <vt:lpstr>Na 4. místě…</vt:lpstr>
      <vt:lpstr>Na 3. místě…</vt:lpstr>
      <vt:lpstr>Na 2. místě…</vt:lpstr>
      <vt:lpstr>Vítězem se stává…</vt:lpstr>
      <vt:lpstr>Výsledek…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Bibliometrie: přínosy, úskalí</dc:title>
  <dc:creator>Jiří Jirát</dc:creator>
  <cp:lastModifiedBy>Lenka Patoková</cp:lastModifiedBy>
  <cp:revision>169</cp:revision>
  <dcterms:created xsi:type="dcterms:W3CDTF">2014-10-02T07:33:22Z</dcterms:created>
  <dcterms:modified xsi:type="dcterms:W3CDTF">2014-10-16T09:49:27Z</dcterms:modified>
</cp:coreProperties>
</file>